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6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5" r:id="rId21"/>
    <p:sldId id="280" r:id="rId22"/>
    <p:sldId id="274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954BA3-BEAE-483A-82FD-014895B6DDA7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464CB3-4CFB-488A-9883-36AE4D2B8BF1}">
      <dgm:prSet/>
      <dgm:spPr/>
      <dgm:t>
        <a:bodyPr/>
        <a:lstStyle/>
        <a:p>
          <a:pPr rtl="0"/>
          <a:r>
            <a:rPr lang="en-US" b="1" dirty="0" smtClean="0"/>
            <a:t>Purpose 1: </a:t>
          </a:r>
          <a:r>
            <a:rPr lang="en-US" b="1" i="1" dirty="0" smtClean="0"/>
            <a:t>Vulnerable Households and Individuals have Sufficient Quantity, Quality, and Diverse Foods are Available and Accessible at All Times, </a:t>
          </a:r>
          <a:endParaRPr lang="en-US" dirty="0"/>
        </a:p>
      </dgm:t>
    </dgm:pt>
    <dgm:pt modelId="{AACA5F7C-57C6-40F2-95BA-CF1C52F7726B}" type="parTrans" cxnId="{FF3E7CC7-D6F7-480B-BD30-8740A2C90EFD}">
      <dgm:prSet/>
      <dgm:spPr/>
      <dgm:t>
        <a:bodyPr/>
        <a:lstStyle/>
        <a:p>
          <a:endParaRPr lang="en-US"/>
        </a:p>
      </dgm:t>
    </dgm:pt>
    <dgm:pt modelId="{B2F4045D-368C-4A8D-8821-03F5621A3730}" type="sibTrans" cxnId="{FF3E7CC7-D6F7-480B-BD30-8740A2C90EFD}">
      <dgm:prSet/>
      <dgm:spPr/>
      <dgm:t>
        <a:bodyPr/>
        <a:lstStyle/>
        <a:p>
          <a:endParaRPr lang="en-US"/>
        </a:p>
      </dgm:t>
    </dgm:pt>
    <dgm:pt modelId="{4A251E40-0961-4690-8913-D17AFDA0638B}" type="pres">
      <dgm:prSet presAssocID="{64954BA3-BEAE-483A-82FD-014895B6DDA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15F3E0-4C1E-4C6E-AE33-605C7BDD6B8D}" type="pres">
      <dgm:prSet presAssocID="{47464CB3-4CFB-488A-9883-36AE4D2B8BF1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0E38AF-C385-4F29-A1B2-DB256631B680}" type="presOf" srcId="{47464CB3-4CFB-488A-9883-36AE4D2B8BF1}" destId="{3715F3E0-4C1E-4C6E-AE33-605C7BDD6B8D}" srcOrd="0" destOrd="0" presId="urn:microsoft.com/office/officeart/2005/8/layout/process1"/>
    <dgm:cxn modelId="{FF3E7CC7-D6F7-480B-BD30-8740A2C90EFD}" srcId="{64954BA3-BEAE-483A-82FD-014895B6DDA7}" destId="{47464CB3-4CFB-488A-9883-36AE4D2B8BF1}" srcOrd="0" destOrd="0" parTransId="{AACA5F7C-57C6-40F2-95BA-CF1C52F7726B}" sibTransId="{B2F4045D-368C-4A8D-8821-03F5621A3730}"/>
    <dgm:cxn modelId="{950DBE9B-D3CE-4193-B7C9-0DCC076FF667}" type="presOf" srcId="{64954BA3-BEAE-483A-82FD-014895B6DDA7}" destId="{4A251E40-0961-4690-8913-D17AFDA0638B}" srcOrd="0" destOrd="0" presId="urn:microsoft.com/office/officeart/2005/8/layout/process1"/>
    <dgm:cxn modelId="{B0D449ED-A4AB-4277-A9B2-89C05D5819CB}" type="presParOf" srcId="{4A251E40-0961-4690-8913-D17AFDA0638B}" destId="{3715F3E0-4C1E-4C6E-AE33-605C7BDD6B8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84CB2E-2AF3-4F14-A8C4-D063A983F1DF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E6DC1C84-C119-48C5-A60C-6BE16511D0F2}">
      <dgm:prSet/>
      <dgm:spPr/>
      <dgm:t>
        <a:bodyPr/>
        <a:lstStyle/>
        <a:p>
          <a:pPr rtl="0"/>
          <a:r>
            <a:rPr lang="en-US" b="1" dirty="0" smtClean="0"/>
            <a:t>Purpose 2: </a:t>
          </a:r>
          <a:r>
            <a:rPr lang="en-US" b="1" i="1" dirty="0" smtClean="0"/>
            <a:t>Vulnerable Community Members’ Livelihoods Transformed Production </a:t>
          </a:r>
          <a:endParaRPr lang="en-US" dirty="0"/>
        </a:p>
      </dgm:t>
    </dgm:pt>
    <dgm:pt modelId="{2463A83C-25BD-4C34-9E42-367E450AAE1A}" type="parTrans" cxnId="{6880D7E1-4E28-4426-871F-7ACB92943A12}">
      <dgm:prSet/>
      <dgm:spPr/>
      <dgm:t>
        <a:bodyPr/>
        <a:lstStyle/>
        <a:p>
          <a:endParaRPr lang="en-US"/>
        </a:p>
      </dgm:t>
    </dgm:pt>
    <dgm:pt modelId="{39C28CC9-1184-4B51-BA5C-A8E61BAE4A80}" type="sibTrans" cxnId="{6880D7E1-4E28-4426-871F-7ACB92943A12}">
      <dgm:prSet/>
      <dgm:spPr/>
      <dgm:t>
        <a:bodyPr/>
        <a:lstStyle/>
        <a:p>
          <a:endParaRPr lang="en-US"/>
        </a:p>
      </dgm:t>
    </dgm:pt>
    <dgm:pt modelId="{D44FAF1D-C24D-4C05-8C50-705DCE0197A6}" type="pres">
      <dgm:prSet presAssocID="{2384CB2E-2AF3-4F14-A8C4-D063A983F1D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CD5CE3-92A8-4EDA-A2A7-2FE53347F3EA}" type="pres">
      <dgm:prSet presAssocID="{E6DC1C84-C119-48C5-A60C-6BE16511D0F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5C11E8-9495-4C82-8207-A786B7604708}" type="presOf" srcId="{E6DC1C84-C119-48C5-A60C-6BE16511D0F2}" destId="{A8CD5CE3-92A8-4EDA-A2A7-2FE53347F3EA}" srcOrd="0" destOrd="0" presId="urn:microsoft.com/office/officeart/2005/8/layout/process1"/>
    <dgm:cxn modelId="{6880D7E1-4E28-4426-871F-7ACB92943A12}" srcId="{2384CB2E-2AF3-4F14-A8C4-D063A983F1DF}" destId="{E6DC1C84-C119-48C5-A60C-6BE16511D0F2}" srcOrd="0" destOrd="0" parTransId="{2463A83C-25BD-4C34-9E42-367E450AAE1A}" sibTransId="{39C28CC9-1184-4B51-BA5C-A8E61BAE4A80}"/>
    <dgm:cxn modelId="{07D1811E-8906-4D6D-844F-ABBE2D152947}" type="presOf" srcId="{2384CB2E-2AF3-4F14-A8C4-D063A983F1DF}" destId="{D44FAF1D-C24D-4C05-8C50-705DCE0197A6}" srcOrd="0" destOrd="0" presId="urn:microsoft.com/office/officeart/2005/8/layout/process1"/>
    <dgm:cxn modelId="{C4BD6A61-6336-4827-9C18-E826A2DE9B41}" type="presParOf" srcId="{D44FAF1D-C24D-4C05-8C50-705DCE0197A6}" destId="{A8CD5CE3-92A8-4EDA-A2A7-2FE53347F3E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762538-1E16-4B13-8811-E85572C42A8F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CE06D79-6D71-4F26-9951-9C9FD91F9E7A}">
      <dgm:prSet/>
      <dgm:spPr/>
      <dgm:t>
        <a:bodyPr/>
        <a:lstStyle/>
        <a:p>
          <a:pPr rtl="0"/>
          <a:r>
            <a:rPr lang="en-US" b="1" dirty="0" smtClean="0"/>
            <a:t>Purpose 3: </a:t>
          </a:r>
          <a:r>
            <a:rPr lang="en-US" b="1" i="1" dirty="0" smtClean="0"/>
            <a:t>PSNP Systems Deliver Accountable, Effective, and Shock-Responsive Service. Moreover, </a:t>
          </a:r>
          <a:endParaRPr lang="en-US" dirty="0"/>
        </a:p>
      </dgm:t>
    </dgm:pt>
    <dgm:pt modelId="{980426E0-4BF5-42E1-A292-86721AA8B47A}" type="parTrans" cxnId="{91ACE306-5678-4978-B665-C879FF6C479A}">
      <dgm:prSet/>
      <dgm:spPr/>
      <dgm:t>
        <a:bodyPr/>
        <a:lstStyle/>
        <a:p>
          <a:endParaRPr lang="en-US"/>
        </a:p>
      </dgm:t>
    </dgm:pt>
    <dgm:pt modelId="{EDB5513F-0161-43A9-9FB1-DCD2420DEDB1}" type="sibTrans" cxnId="{91ACE306-5678-4978-B665-C879FF6C479A}">
      <dgm:prSet/>
      <dgm:spPr/>
      <dgm:t>
        <a:bodyPr/>
        <a:lstStyle/>
        <a:p>
          <a:endParaRPr lang="en-US"/>
        </a:p>
      </dgm:t>
    </dgm:pt>
    <dgm:pt modelId="{7B5CBF3E-D80B-4592-859A-221EA936CEB4}" type="pres">
      <dgm:prSet presAssocID="{72762538-1E16-4B13-8811-E85572C42A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C78E89-C94D-4076-B8BA-D2CE7DE44206}" type="pres">
      <dgm:prSet presAssocID="{ACE06D79-6D71-4F26-9951-9C9FD91F9E7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A73D75-F537-4B71-84AC-1917A30CD4EF}" type="presOf" srcId="{ACE06D79-6D71-4F26-9951-9C9FD91F9E7A}" destId="{DFC78E89-C94D-4076-B8BA-D2CE7DE44206}" srcOrd="0" destOrd="0" presId="urn:microsoft.com/office/officeart/2005/8/layout/process1"/>
    <dgm:cxn modelId="{91ACE306-5678-4978-B665-C879FF6C479A}" srcId="{72762538-1E16-4B13-8811-E85572C42A8F}" destId="{ACE06D79-6D71-4F26-9951-9C9FD91F9E7A}" srcOrd="0" destOrd="0" parTransId="{980426E0-4BF5-42E1-A292-86721AA8B47A}" sibTransId="{EDB5513F-0161-43A9-9FB1-DCD2420DEDB1}"/>
    <dgm:cxn modelId="{EF3CA156-D997-473B-94B3-19894A2C85E0}" type="presOf" srcId="{72762538-1E16-4B13-8811-E85572C42A8F}" destId="{7B5CBF3E-D80B-4592-859A-221EA936CEB4}" srcOrd="0" destOrd="0" presId="urn:microsoft.com/office/officeart/2005/8/layout/process1"/>
    <dgm:cxn modelId="{8C05E2AD-BDED-4D62-9259-F5AD2E33B78B}" type="presParOf" srcId="{7B5CBF3E-D80B-4592-859A-221EA936CEB4}" destId="{DFC78E89-C94D-4076-B8BA-D2CE7DE44206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2CFFA1-990E-416D-B199-78A24C88864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DD410E-B174-4867-B881-DE2EFE039E33}">
      <dgm:prSet/>
      <dgm:spPr/>
      <dgm:t>
        <a:bodyPr/>
        <a:lstStyle/>
        <a:p>
          <a:pPr rtl="0"/>
          <a:r>
            <a:rPr lang="en-US" b="1" dirty="0" smtClean="0"/>
            <a:t>Goal</a:t>
          </a:r>
          <a:r>
            <a:rPr lang="en-US" b="1" dirty="0" smtClean="0">
              <a:solidFill>
                <a:srgbClr val="7030A0"/>
              </a:solidFill>
            </a:rPr>
            <a:t>:</a:t>
          </a:r>
          <a:r>
            <a:rPr lang="en-US" dirty="0" smtClean="0">
              <a:solidFill>
                <a:srgbClr val="7030A0"/>
              </a:solidFill>
            </a:rPr>
            <a:t> </a:t>
          </a:r>
          <a:r>
            <a:rPr lang="en-US" b="1" dirty="0" smtClean="0">
              <a:solidFill>
                <a:srgbClr val="7030A0"/>
              </a:solidFill>
            </a:rPr>
            <a:t>Improved Food Security of Vulnerable households in Targeted Productive Safety Net Program (PSNP) Communities Contributing to a Sustained Reduction in Rural Poverty</a:t>
          </a:r>
          <a:endParaRPr lang="en-US" dirty="0">
            <a:solidFill>
              <a:srgbClr val="7030A0"/>
            </a:solidFill>
          </a:endParaRPr>
        </a:p>
      </dgm:t>
    </dgm:pt>
    <dgm:pt modelId="{3465358C-53E9-4921-9BB0-6C1A1CEA88F9}" type="parTrans" cxnId="{01B79840-D11F-4EEB-AC01-2C4006E6FF9D}">
      <dgm:prSet/>
      <dgm:spPr/>
      <dgm:t>
        <a:bodyPr/>
        <a:lstStyle/>
        <a:p>
          <a:endParaRPr lang="en-US"/>
        </a:p>
      </dgm:t>
    </dgm:pt>
    <dgm:pt modelId="{353F6A81-63CD-4794-8704-ABDBE69A6B09}" type="sibTrans" cxnId="{01B79840-D11F-4EEB-AC01-2C4006E6FF9D}">
      <dgm:prSet/>
      <dgm:spPr/>
      <dgm:t>
        <a:bodyPr/>
        <a:lstStyle/>
        <a:p>
          <a:endParaRPr lang="en-US"/>
        </a:p>
      </dgm:t>
    </dgm:pt>
    <dgm:pt modelId="{CB8EEDD0-7846-47B7-90D2-53356F7E0FD7}" type="pres">
      <dgm:prSet presAssocID="{352CFFA1-990E-416D-B199-78A24C88864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E4A80A-4F5A-445E-9CF1-4F28B1BB65C3}" type="pres">
      <dgm:prSet presAssocID="{4CDD410E-B174-4867-B881-DE2EFE039E33}" presName="circ1TxSh" presStyleLbl="vennNode1" presStyleIdx="0" presStyleCnt="1" custScaleX="670968"/>
      <dgm:spPr/>
      <dgm:t>
        <a:bodyPr/>
        <a:lstStyle/>
        <a:p>
          <a:endParaRPr lang="en-US"/>
        </a:p>
      </dgm:t>
    </dgm:pt>
  </dgm:ptLst>
  <dgm:cxnLst>
    <dgm:cxn modelId="{8C1A9BA3-37F0-439E-BE15-EB48A91D6DCD}" type="presOf" srcId="{352CFFA1-990E-416D-B199-78A24C888645}" destId="{CB8EEDD0-7846-47B7-90D2-53356F7E0FD7}" srcOrd="0" destOrd="0" presId="urn:microsoft.com/office/officeart/2005/8/layout/venn1"/>
    <dgm:cxn modelId="{01B79840-D11F-4EEB-AC01-2C4006E6FF9D}" srcId="{352CFFA1-990E-416D-B199-78A24C888645}" destId="{4CDD410E-B174-4867-B881-DE2EFE039E33}" srcOrd="0" destOrd="0" parTransId="{3465358C-53E9-4921-9BB0-6C1A1CEA88F9}" sibTransId="{353F6A81-63CD-4794-8704-ABDBE69A6B09}"/>
    <dgm:cxn modelId="{DCFAECF5-1399-4B3D-8CC6-9585E17BF486}" type="presOf" srcId="{4CDD410E-B174-4867-B881-DE2EFE039E33}" destId="{38E4A80A-4F5A-445E-9CF1-4F28B1BB65C3}" srcOrd="0" destOrd="0" presId="urn:microsoft.com/office/officeart/2005/8/layout/venn1"/>
    <dgm:cxn modelId="{5424A03C-0AFA-4F8E-BCE0-9BBF0371A95C}" type="presParOf" srcId="{CB8EEDD0-7846-47B7-90D2-53356F7E0FD7}" destId="{38E4A80A-4F5A-445E-9CF1-4F28B1BB65C3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C1CAD2-F341-4158-ABB7-3104497A1F7D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053B43B4-51C5-4997-995A-31074DF794ED}">
      <dgm:prSet/>
      <dgm:spPr/>
      <dgm:t>
        <a:bodyPr/>
        <a:lstStyle/>
        <a:p>
          <a:pPr rtl="0"/>
          <a:r>
            <a:rPr lang="en-US" b="1" dirty="0" smtClean="0"/>
            <a:t>3 Sub-Purposes</a:t>
          </a:r>
          <a:endParaRPr lang="en-US" dirty="0"/>
        </a:p>
      </dgm:t>
    </dgm:pt>
    <dgm:pt modelId="{402DF771-EFF0-4DEF-8EF7-3456A1340681}" type="parTrans" cxnId="{818493FF-3D6E-445E-82FC-93D405A012D1}">
      <dgm:prSet/>
      <dgm:spPr/>
      <dgm:t>
        <a:bodyPr/>
        <a:lstStyle/>
        <a:p>
          <a:endParaRPr lang="en-US"/>
        </a:p>
      </dgm:t>
    </dgm:pt>
    <dgm:pt modelId="{7CB5D28B-F914-4E32-AC80-E70694EE01DE}" type="sibTrans" cxnId="{818493FF-3D6E-445E-82FC-93D405A012D1}">
      <dgm:prSet/>
      <dgm:spPr/>
      <dgm:t>
        <a:bodyPr/>
        <a:lstStyle/>
        <a:p>
          <a:endParaRPr lang="en-US"/>
        </a:p>
      </dgm:t>
    </dgm:pt>
    <dgm:pt modelId="{B7ACDD76-8941-4F63-98A5-6029CBA81F07}" type="pres">
      <dgm:prSet presAssocID="{54C1CAD2-F341-4158-ABB7-3104497A1F7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17C9A3-497B-47BE-8372-F1C33767F9EC}" type="pres">
      <dgm:prSet presAssocID="{053B43B4-51C5-4997-995A-31074DF794ED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F31436-7EA2-4F81-8776-ECAC9C47A3F4}" type="presOf" srcId="{053B43B4-51C5-4997-995A-31074DF794ED}" destId="{7817C9A3-497B-47BE-8372-F1C33767F9EC}" srcOrd="0" destOrd="0" presId="urn:microsoft.com/office/officeart/2005/8/layout/process1"/>
    <dgm:cxn modelId="{818493FF-3D6E-445E-82FC-93D405A012D1}" srcId="{54C1CAD2-F341-4158-ABB7-3104497A1F7D}" destId="{053B43B4-51C5-4997-995A-31074DF794ED}" srcOrd="0" destOrd="0" parTransId="{402DF771-EFF0-4DEF-8EF7-3456A1340681}" sibTransId="{7CB5D28B-F914-4E32-AC80-E70694EE01DE}"/>
    <dgm:cxn modelId="{C46AD7EA-48F1-4A33-9577-0D1EB732F3AA}" type="presOf" srcId="{54C1CAD2-F341-4158-ABB7-3104497A1F7D}" destId="{B7ACDD76-8941-4F63-98A5-6029CBA81F07}" srcOrd="0" destOrd="0" presId="urn:microsoft.com/office/officeart/2005/8/layout/process1"/>
    <dgm:cxn modelId="{A9843356-95B9-439C-9BBD-C4045CA08887}" type="presParOf" srcId="{B7ACDD76-8941-4F63-98A5-6029CBA81F07}" destId="{7817C9A3-497B-47BE-8372-F1C33767F9EC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FD1730-C8B2-47A0-B04A-382047D40D28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5960ABF0-ED5A-4CEF-BC78-167F53CD43C9}">
      <dgm:prSet/>
      <dgm:spPr/>
      <dgm:t>
        <a:bodyPr/>
        <a:lstStyle/>
        <a:p>
          <a:pPr rtl="0"/>
          <a:r>
            <a:rPr lang="en-US" b="1" dirty="0" smtClean="0"/>
            <a:t>3 Sub-Purposes</a:t>
          </a:r>
          <a:endParaRPr lang="en-US" dirty="0"/>
        </a:p>
      </dgm:t>
    </dgm:pt>
    <dgm:pt modelId="{5F2A2204-C00D-48FE-915A-4DDF67A42D6B}" type="parTrans" cxnId="{118C1A13-F910-4944-83E6-2E1B015D8A78}">
      <dgm:prSet/>
      <dgm:spPr/>
      <dgm:t>
        <a:bodyPr/>
        <a:lstStyle/>
        <a:p>
          <a:endParaRPr lang="en-US"/>
        </a:p>
      </dgm:t>
    </dgm:pt>
    <dgm:pt modelId="{DC6FE26C-75B6-4622-A611-549E0B0EAD9F}" type="sibTrans" cxnId="{118C1A13-F910-4944-83E6-2E1B015D8A78}">
      <dgm:prSet/>
      <dgm:spPr/>
      <dgm:t>
        <a:bodyPr/>
        <a:lstStyle/>
        <a:p>
          <a:endParaRPr lang="en-US"/>
        </a:p>
      </dgm:t>
    </dgm:pt>
    <dgm:pt modelId="{EE2FB3EB-14DF-45B0-84B8-C0D7E057312A}" type="pres">
      <dgm:prSet presAssocID="{20FD1730-C8B2-47A0-B04A-382047D40D2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D2BE6D-2326-4CFC-AB4B-378ACC2EC7E3}" type="pres">
      <dgm:prSet presAssocID="{5960ABF0-ED5A-4CEF-BC78-167F53CD43C9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8C1A13-F910-4944-83E6-2E1B015D8A78}" srcId="{20FD1730-C8B2-47A0-B04A-382047D40D28}" destId="{5960ABF0-ED5A-4CEF-BC78-167F53CD43C9}" srcOrd="0" destOrd="0" parTransId="{5F2A2204-C00D-48FE-915A-4DDF67A42D6B}" sibTransId="{DC6FE26C-75B6-4622-A611-549E0B0EAD9F}"/>
    <dgm:cxn modelId="{B25044ED-8E94-4062-8A06-8E723443B8E2}" type="presOf" srcId="{5960ABF0-ED5A-4CEF-BC78-167F53CD43C9}" destId="{98D2BE6D-2326-4CFC-AB4B-378ACC2EC7E3}" srcOrd="0" destOrd="0" presId="urn:microsoft.com/office/officeart/2005/8/layout/process1"/>
    <dgm:cxn modelId="{0F6A1B5F-B285-4A2A-A9C0-FDBC4596854E}" type="presOf" srcId="{20FD1730-C8B2-47A0-B04A-382047D40D28}" destId="{EE2FB3EB-14DF-45B0-84B8-C0D7E057312A}" srcOrd="0" destOrd="0" presId="urn:microsoft.com/office/officeart/2005/8/layout/process1"/>
    <dgm:cxn modelId="{F6231405-CDB1-4AB7-8E3D-EAFC919F73BD}" type="presParOf" srcId="{EE2FB3EB-14DF-45B0-84B8-C0D7E057312A}" destId="{98D2BE6D-2326-4CFC-AB4B-378ACC2EC7E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304845-DF57-4BD7-BD06-8F84C6A12F6E}" type="doc">
      <dgm:prSet loTypeId="urn:microsoft.com/office/officeart/2005/8/layout/process1" loCatId="process" qsTypeId="urn:microsoft.com/office/officeart/2005/8/quickstyle/simple3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56E34EEB-1BEA-4D92-9F10-02D75DEFEC34}">
      <dgm:prSet/>
      <dgm:spPr/>
      <dgm:t>
        <a:bodyPr/>
        <a:lstStyle/>
        <a:p>
          <a:pPr rtl="0"/>
          <a:r>
            <a:rPr lang="en-US" b="1" dirty="0" smtClean="0"/>
            <a:t>4 Sub-Purposes</a:t>
          </a:r>
          <a:endParaRPr lang="en-US" dirty="0"/>
        </a:p>
      </dgm:t>
    </dgm:pt>
    <dgm:pt modelId="{3F9E4000-9D7B-4E81-AB10-E8EA457B7F93}" type="parTrans" cxnId="{464196D6-C648-4FE8-AB37-4E557E466BC3}">
      <dgm:prSet/>
      <dgm:spPr/>
      <dgm:t>
        <a:bodyPr/>
        <a:lstStyle/>
        <a:p>
          <a:endParaRPr lang="en-US"/>
        </a:p>
      </dgm:t>
    </dgm:pt>
    <dgm:pt modelId="{B1D05738-9A15-44E1-A672-4216985BC594}" type="sibTrans" cxnId="{464196D6-C648-4FE8-AB37-4E557E466BC3}">
      <dgm:prSet/>
      <dgm:spPr/>
      <dgm:t>
        <a:bodyPr/>
        <a:lstStyle/>
        <a:p>
          <a:endParaRPr lang="en-US"/>
        </a:p>
      </dgm:t>
    </dgm:pt>
    <dgm:pt modelId="{77C0E7DA-1F47-4B34-9CB5-DD15CF467443}" type="pres">
      <dgm:prSet presAssocID="{3C304845-DF57-4BD7-BD06-8F84C6A12F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098533-B9E7-44A1-94A7-3294D968A30B}" type="pres">
      <dgm:prSet presAssocID="{56E34EEB-1BEA-4D92-9F10-02D75DEFEC34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00270D-196C-4630-B762-D7E18C61C32A}" type="presOf" srcId="{56E34EEB-1BEA-4D92-9F10-02D75DEFEC34}" destId="{7A098533-B9E7-44A1-94A7-3294D968A30B}" srcOrd="0" destOrd="0" presId="urn:microsoft.com/office/officeart/2005/8/layout/process1"/>
    <dgm:cxn modelId="{A591789B-B7FF-4427-8D04-87E643A8CA98}" type="presOf" srcId="{3C304845-DF57-4BD7-BD06-8F84C6A12F6E}" destId="{77C0E7DA-1F47-4B34-9CB5-DD15CF467443}" srcOrd="0" destOrd="0" presId="urn:microsoft.com/office/officeart/2005/8/layout/process1"/>
    <dgm:cxn modelId="{464196D6-C648-4FE8-AB37-4E557E466BC3}" srcId="{3C304845-DF57-4BD7-BD06-8F84C6A12F6E}" destId="{56E34EEB-1BEA-4D92-9F10-02D75DEFEC34}" srcOrd="0" destOrd="0" parTransId="{3F9E4000-9D7B-4E81-AB10-E8EA457B7F93}" sibTransId="{B1D05738-9A15-44E1-A672-4216985BC594}"/>
    <dgm:cxn modelId="{7522B0C8-9AA8-4EDB-81E7-E4824C506B00}" type="presParOf" srcId="{77C0E7DA-1F47-4B34-9CB5-DD15CF467443}" destId="{7A098533-B9E7-44A1-94A7-3294D968A30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5F3E0-4C1E-4C6E-AE33-605C7BDD6B8D}">
      <dsp:nvSpPr>
        <dsp:cNvPr id="0" name=""/>
        <dsp:cNvSpPr/>
      </dsp:nvSpPr>
      <dsp:spPr>
        <a:xfrm>
          <a:off x="1078" y="0"/>
          <a:ext cx="2206990" cy="13716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Purpose 1: </a:t>
          </a:r>
          <a:r>
            <a:rPr lang="en-US" sz="1400" b="1" i="1" kern="1200" dirty="0" smtClean="0"/>
            <a:t>Vulnerable Households and Individuals have Sufficient Quantity, Quality, and Diverse Foods are Available and Accessible at All Times, </a:t>
          </a:r>
          <a:endParaRPr lang="en-US" sz="1400" kern="1200" dirty="0"/>
        </a:p>
      </dsp:txBody>
      <dsp:txXfrm>
        <a:off x="41251" y="40173"/>
        <a:ext cx="2126644" cy="1291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D5CE3-92A8-4EDA-A2A7-2FE53347F3EA}">
      <dsp:nvSpPr>
        <dsp:cNvPr id="0" name=""/>
        <dsp:cNvSpPr/>
      </dsp:nvSpPr>
      <dsp:spPr>
        <a:xfrm>
          <a:off x="994" y="22279"/>
          <a:ext cx="2034812" cy="12781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Purpose 2: </a:t>
          </a:r>
          <a:r>
            <a:rPr lang="en-US" sz="1500" b="1" i="1" kern="1200" dirty="0" smtClean="0"/>
            <a:t>Vulnerable Community Members’ Livelihoods Transformed Production </a:t>
          </a:r>
          <a:endParaRPr lang="en-US" sz="1500" kern="1200" dirty="0"/>
        </a:p>
      </dsp:txBody>
      <dsp:txXfrm>
        <a:off x="38429" y="59714"/>
        <a:ext cx="1959942" cy="1203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78E89-C94D-4076-B8BA-D2CE7DE44206}">
      <dsp:nvSpPr>
        <dsp:cNvPr id="0" name=""/>
        <dsp:cNvSpPr/>
      </dsp:nvSpPr>
      <dsp:spPr>
        <a:xfrm>
          <a:off x="1083" y="41145"/>
          <a:ext cx="2217158" cy="133029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Purpose 3: </a:t>
          </a:r>
          <a:r>
            <a:rPr lang="en-US" sz="1600" b="1" i="1" kern="1200" dirty="0" smtClean="0"/>
            <a:t>PSNP Systems Deliver Accountable, Effective, and Shock-Responsive Service. Moreover, </a:t>
          </a:r>
          <a:endParaRPr lang="en-US" sz="1600" kern="1200" dirty="0"/>
        </a:p>
      </dsp:txBody>
      <dsp:txXfrm>
        <a:off x="40046" y="80108"/>
        <a:ext cx="2139232" cy="12523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4A80A-4F5A-445E-9CF1-4F28B1BB65C3}">
      <dsp:nvSpPr>
        <dsp:cNvPr id="0" name=""/>
        <dsp:cNvSpPr/>
      </dsp:nvSpPr>
      <dsp:spPr>
        <a:xfrm>
          <a:off x="-474110" y="0"/>
          <a:ext cx="8873021" cy="132242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Goal</a:t>
          </a:r>
          <a:r>
            <a:rPr lang="en-US" sz="1900" b="1" kern="1200" dirty="0" smtClean="0">
              <a:solidFill>
                <a:srgbClr val="7030A0"/>
              </a:solidFill>
            </a:rPr>
            <a:t>:</a:t>
          </a:r>
          <a:r>
            <a:rPr lang="en-US" sz="1900" kern="1200" dirty="0" smtClean="0">
              <a:solidFill>
                <a:srgbClr val="7030A0"/>
              </a:solidFill>
            </a:rPr>
            <a:t> </a:t>
          </a:r>
          <a:r>
            <a:rPr lang="en-US" sz="1900" b="1" kern="1200" dirty="0" smtClean="0">
              <a:solidFill>
                <a:srgbClr val="7030A0"/>
              </a:solidFill>
            </a:rPr>
            <a:t>Improved Food Security of Vulnerable households in Targeted Productive Safety Net Program (PSNP) Communities Contributing to a Sustained Reduction in Rural Poverty</a:t>
          </a:r>
          <a:endParaRPr lang="en-US" sz="1900" kern="1200" dirty="0">
            <a:solidFill>
              <a:srgbClr val="7030A0"/>
            </a:solidFill>
          </a:endParaRPr>
        </a:p>
      </dsp:txBody>
      <dsp:txXfrm>
        <a:off x="825314" y="193664"/>
        <a:ext cx="6274173" cy="9350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7C9A3-497B-47BE-8372-F1C33767F9EC}">
      <dsp:nvSpPr>
        <dsp:cNvPr id="0" name=""/>
        <dsp:cNvSpPr/>
      </dsp:nvSpPr>
      <dsp:spPr>
        <a:xfrm>
          <a:off x="967" y="0"/>
          <a:ext cx="1979265" cy="4577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3 Sub-Purposes</a:t>
          </a:r>
          <a:endParaRPr lang="en-US" sz="1900" kern="1200" dirty="0"/>
        </a:p>
      </dsp:txBody>
      <dsp:txXfrm>
        <a:off x="14374" y="13407"/>
        <a:ext cx="1952451" cy="4309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2BE6D-2326-4CFC-AB4B-378ACC2EC7E3}">
      <dsp:nvSpPr>
        <dsp:cNvPr id="0" name=""/>
        <dsp:cNvSpPr/>
      </dsp:nvSpPr>
      <dsp:spPr>
        <a:xfrm>
          <a:off x="960" y="0"/>
          <a:ext cx="1965567" cy="4482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3 Sub-Purposes</a:t>
          </a:r>
          <a:endParaRPr lang="en-US" sz="1900" kern="1200" dirty="0"/>
        </a:p>
      </dsp:txBody>
      <dsp:txXfrm>
        <a:off x="14088" y="13128"/>
        <a:ext cx="1939311" cy="4219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98533-B9E7-44A1-94A7-3294D968A30B}">
      <dsp:nvSpPr>
        <dsp:cNvPr id="0" name=""/>
        <dsp:cNvSpPr/>
      </dsp:nvSpPr>
      <dsp:spPr>
        <a:xfrm>
          <a:off x="1088" y="0"/>
          <a:ext cx="2226673" cy="4079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 Sub-Purposes</a:t>
          </a:r>
          <a:endParaRPr lang="en-US" sz="1700" kern="1200" dirty="0"/>
        </a:p>
      </dsp:txBody>
      <dsp:txXfrm>
        <a:off x="13038" y="11950"/>
        <a:ext cx="2202773" cy="384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90C0B-5AC6-4F3A-BE53-079EA4A62D59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9561D-864C-459E-AE13-9A94A9BF4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9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f59009ad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" name="Google Shape;43;gf59009ad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f59009ad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7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2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85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0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8"/>
          <p:cNvSpPr txBox="1">
            <a:spLocks noGrp="1"/>
          </p:cNvSpPr>
          <p:nvPr>
            <p:ph type="subTitle" idx="1"/>
          </p:nvPr>
        </p:nvSpPr>
        <p:spPr>
          <a:xfrm>
            <a:off x="412252" y="2459707"/>
            <a:ext cx="2917801" cy="126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C8C8C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8C8C8C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C8C8C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C8C8C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C8C8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C8C8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C8C8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C8C8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6" name="Google Shape;16;p58" descr="A picture containing person, child, chil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05" r="3252"/>
          <a:stretch/>
        </p:blipFill>
        <p:spPr>
          <a:xfrm>
            <a:off x="3745024" y="1"/>
            <a:ext cx="8446976" cy="654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136" y="6020082"/>
            <a:ext cx="2385876" cy="625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8"/>
          <p:cNvSpPr/>
          <p:nvPr/>
        </p:nvSpPr>
        <p:spPr>
          <a:xfrm>
            <a:off x="3745149" y="6546850"/>
            <a:ext cx="8446851" cy="311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58"/>
          <p:cNvCxnSpPr/>
          <p:nvPr/>
        </p:nvCxnSpPr>
        <p:spPr>
          <a:xfrm>
            <a:off x="395785" y="4217158"/>
            <a:ext cx="2934269" cy="0"/>
          </a:xfrm>
          <a:prstGeom prst="straightConnector1">
            <a:avLst/>
          </a:prstGeom>
          <a:noFill/>
          <a:ln w="952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58"/>
          <p:cNvSpPr txBox="1">
            <a:spLocks noGrp="1"/>
          </p:cNvSpPr>
          <p:nvPr>
            <p:ph type="body" idx="2"/>
          </p:nvPr>
        </p:nvSpPr>
        <p:spPr>
          <a:xfrm>
            <a:off x="382588" y="4476749"/>
            <a:ext cx="2960687" cy="39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8"/>
          <p:cNvSpPr/>
          <p:nvPr/>
        </p:nvSpPr>
        <p:spPr>
          <a:xfrm>
            <a:off x="3013023" y="0"/>
            <a:ext cx="1364105" cy="23684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8"/>
          <p:cNvSpPr/>
          <p:nvPr/>
        </p:nvSpPr>
        <p:spPr>
          <a:xfrm>
            <a:off x="0" y="228600"/>
            <a:ext cx="4180114" cy="18614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8"/>
          <p:cNvSpPr/>
          <p:nvPr/>
        </p:nvSpPr>
        <p:spPr>
          <a:xfrm>
            <a:off x="0" y="2057400"/>
            <a:ext cx="4181475" cy="907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8"/>
          <p:cNvSpPr txBox="1">
            <a:spLocks noGrp="1"/>
          </p:cNvSpPr>
          <p:nvPr>
            <p:ph type="ctrTitle"/>
          </p:nvPr>
        </p:nvSpPr>
        <p:spPr>
          <a:xfrm>
            <a:off x="412252" y="531681"/>
            <a:ext cx="3357349" cy="139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95959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95959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95959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95959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1019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0" y="0"/>
            <a:ext cx="12192000" cy="15589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11571111" y="6299200"/>
            <a:ext cx="324555" cy="32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15090" y="485047"/>
            <a:ext cx="10515600" cy="107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9"/>
          <p:cNvSpPr/>
          <p:nvPr/>
        </p:nvSpPr>
        <p:spPr>
          <a:xfrm>
            <a:off x="0" y="1559550"/>
            <a:ext cx="4181475" cy="907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25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>
          <p15:clr>
            <a:srgbClr val="FBAE40"/>
          </p15:clr>
        </p15:guide>
        <p15:guide id="2" orient="horz" pos="9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0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2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0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5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3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6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F7E1D-6F6B-4887-8FD8-24B92F2FA4E7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082C6-01DD-466A-91B5-2C31320E3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9" Type="http://schemas.openxmlformats.org/officeDocument/2006/relationships/image" Target="../media/image6.png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38" Type="http://schemas.openxmlformats.org/officeDocument/2006/relationships/image" Target="../media/image8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37" Type="http://schemas.openxmlformats.org/officeDocument/2006/relationships/image" Target="../media/image7.jpeg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f59009ad31_0_0"/>
          <p:cNvSpPr txBox="1">
            <a:spLocks noGrp="1"/>
          </p:cNvSpPr>
          <p:nvPr>
            <p:ph type="ctrTitle"/>
          </p:nvPr>
        </p:nvSpPr>
        <p:spPr>
          <a:xfrm>
            <a:off x="0" y="-73891"/>
            <a:ext cx="4202545" cy="300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1333"/>
              </a:lnSpc>
            </a:pPr>
            <a:r>
              <a:rPr lang="en-US" sz="4000" b="1" dirty="0" smtClean="0"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4000" b="1" dirty="0" smtClean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b="1" dirty="0" smtClean="0"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4000" b="1" dirty="0" smtClean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800" b="1" dirty="0" smtClean="0">
                <a:sym typeface="Century Gothic"/>
              </a:rPr>
              <a:t>FH Ethiopia </a:t>
            </a:r>
            <a:br>
              <a:rPr lang="en-US" sz="2800" b="1" dirty="0" smtClean="0">
                <a:sym typeface="Century Gothic"/>
              </a:rPr>
            </a:br>
            <a:r>
              <a:rPr lang="en-US" sz="2800" dirty="0" smtClean="0"/>
              <a:t>RFSA/</a:t>
            </a:r>
            <a:r>
              <a:rPr lang="en-US" sz="2800" dirty="0" err="1" smtClean="0"/>
              <a:t>PReSREVE</a:t>
            </a:r>
            <a:r>
              <a:rPr lang="en-US" sz="2800" dirty="0" smtClean="0"/>
              <a:t> Project</a:t>
            </a:r>
            <a:br>
              <a:rPr lang="en-US" sz="28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4000" b="1" dirty="0" smtClean="0"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4000" b="1" dirty="0" smtClean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b="1" dirty="0" smtClean="0"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4000" b="1" dirty="0" smtClean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dirty="0" err="1" smtClean="0"/>
              <a:t>Ziqua</a:t>
            </a:r>
            <a:r>
              <a:rPr lang="en-US" sz="1800" dirty="0" err="1" smtClean="0"/>
              <a:t>ZIZ</a:t>
            </a:r>
            <a:r>
              <a:rPr lang="en-US" sz="4000" dirty="0" smtClean="0"/>
              <a:t> Project</a:t>
            </a:r>
            <a:endParaRPr sz="4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" name="Google Shape;49;gf59009ad3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17648"/>
            <a:ext cx="12192000" cy="8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6;gf59009ad31_0_0"/>
          <p:cNvSpPr txBox="1">
            <a:spLocks/>
          </p:cNvSpPr>
          <p:nvPr/>
        </p:nvSpPr>
        <p:spPr>
          <a:xfrm>
            <a:off x="1" y="2117034"/>
            <a:ext cx="3759200" cy="35085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endParaRPr lang="en-US" sz="2400" b="1" dirty="0" smtClean="0"/>
          </a:p>
          <a:p>
            <a:pPr marL="0" indent="0" algn="ctr"/>
            <a:r>
              <a:rPr lang="en-US" sz="2400" b="1" dirty="0" smtClean="0"/>
              <a:t> GO &amp; NGO forum</a:t>
            </a:r>
          </a:p>
          <a:p>
            <a:pPr marL="0" indent="0" algn="ctr"/>
            <a:endParaRPr lang="en-US" sz="2400" b="1" dirty="0" smtClean="0"/>
          </a:p>
          <a:p>
            <a:pPr marL="0" lvl="0" indent="0" algn="ctr"/>
            <a:r>
              <a:rPr lang="en-US" sz="2400" b="1" dirty="0" smtClean="0"/>
              <a:t>December 09, </a:t>
            </a:r>
            <a:r>
              <a:rPr lang="en-US" sz="2400" b="1" dirty="0"/>
              <a:t>2022</a:t>
            </a:r>
          </a:p>
          <a:p>
            <a:pPr marL="0" lvl="0" indent="0" algn="ctr"/>
            <a:r>
              <a:rPr lang="en-US" sz="2400" b="1" dirty="0" smtClean="0"/>
              <a:t>SEQOTA</a:t>
            </a:r>
            <a:endParaRPr lang="en-US" sz="2400" b="1" dirty="0"/>
          </a:p>
        </p:txBody>
      </p:sp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568872" y="6005299"/>
            <a:ext cx="2623127" cy="871174"/>
          </a:xfrm>
          <a:prstGeom prst="rect">
            <a:avLst/>
          </a:prstGeom>
          <a:ln/>
        </p:spPr>
      </p:pic>
      <p:pic>
        <p:nvPicPr>
          <p:cNvPr id="9" name="image1.png"/>
          <p:cNvPicPr/>
          <p:nvPr/>
        </p:nvPicPr>
        <p:blipFill>
          <a:blip r:embed="rId5"/>
          <a:srcRect t="232" b="232"/>
          <a:stretch>
            <a:fillRect/>
          </a:stretch>
        </p:blipFill>
        <p:spPr>
          <a:xfrm>
            <a:off x="91083" y="6005299"/>
            <a:ext cx="2436360" cy="871174"/>
          </a:xfrm>
          <a:prstGeom prst="rect">
            <a:avLst/>
          </a:prstGeom>
          <a:ln/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6015273"/>
            <a:ext cx="2521527" cy="7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Con’d….</a:t>
            </a:r>
            <a:endParaRPr lang="en-US" sz="36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0073" y="1630018"/>
            <a:ext cx="1166552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Water Supply and Sanitation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FH </a:t>
            </a:r>
            <a:r>
              <a:rPr lang="en-US" sz="3200" dirty="0"/>
              <a:t>jointly with the Woreda Water Offices in Ziquala facilitated the repair and replacement of </a:t>
            </a:r>
            <a:r>
              <a:rPr lang="en-US" sz="3200" dirty="0" smtClean="0"/>
              <a:t>seven </a:t>
            </a:r>
            <a:r>
              <a:rPr lang="en-US" sz="3200" dirty="0" smtClean="0">
                <a:solidFill>
                  <a:srgbClr val="FF0000"/>
                </a:solidFill>
              </a:rPr>
              <a:t>(</a:t>
            </a:r>
            <a:r>
              <a:rPr lang="en-US" sz="3200" b="1" dirty="0" smtClean="0">
                <a:solidFill>
                  <a:srgbClr val="FF0000"/>
                </a:solidFill>
              </a:rPr>
              <a:t>7) </a:t>
            </a:r>
            <a:r>
              <a:rPr lang="en-US" sz="3200" b="1" dirty="0">
                <a:solidFill>
                  <a:srgbClr val="FF0000"/>
                </a:solidFill>
              </a:rPr>
              <a:t>broken water </a:t>
            </a:r>
            <a:r>
              <a:rPr lang="en-US" sz="3200" b="1" dirty="0" smtClean="0">
                <a:solidFill>
                  <a:srgbClr val="FF0000"/>
                </a:solidFill>
              </a:rPr>
              <a:t>points….. 624,000 ETH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FH </a:t>
            </a:r>
            <a:r>
              <a:rPr lang="en-US" sz="3200" dirty="0"/>
              <a:t>procured the </a:t>
            </a:r>
            <a:r>
              <a:rPr lang="en-US" sz="3200" dirty="0">
                <a:solidFill>
                  <a:srgbClr val="FF0000"/>
                </a:solidFill>
              </a:rPr>
              <a:t>tools and supplies </a:t>
            </a:r>
            <a:r>
              <a:rPr lang="en-US" sz="3200" dirty="0"/>
              <a:t>required for the maintenance and repairs and contract local skilled workers, with the water user committees, conduct activities under the supervision of FH and government </a:t>
            </a:r>
            <a:r>
              <a:rPr lang="en-US" sz="3200" dirty="0" smtClean="0"/>
              <a:t>engineers…….. </a:t>
            </a:r>
            <a:r>
              <a:rPr lang="en-US" sz="3200" b="1" dirty="0" smtClean="0">
                <a:solidFill>
                  <a:srgbClr val="FF0000"/>
                </a:solidFill>
              </a:rPr>
              <a:t>36,000 ETH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1" y="-44213"/>
            <a:ext cx="2436360" cy="672286"/>
          </a:xfrm>
          <a:prstGeom prst="rect">
            <a:avLst/>
          </a:prstGeom>
          <a:ln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36" y="19456"/>
            <a:ext cx="2521527" cy="544947"/>
          </a:xfrm>
          <a:prstGeom prst="rect">
            <a:avLst/>
          </a:prstGeom>
        </p:spPr>
      </p:pic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513454" y="-44213"/>
            <a:ext cx="2678545" cy="5402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492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85047"/>
            <a:ext cx="11330690" cy="1073930"/>
          </a:xfrm>
        </p:spPr>
        <p:txBody>
          <a:bodyPr/>
          <a:lstStyle/>
          <a:p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Con’d……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138547" y="1558976"/>
            <a:ext cx="608676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016125" algn="l"/>
              </a:tabLst>
            </a:pPr>
            <a:r>
              <a:rPr lang="en-US" sz="2800" b="1" dirty="0">
                <a:solidFill>
                  <a:srgbClr val="FF0000"/>
                </a:solidFill>
                <a:latin typeface="Gill Sans" panose="020B0604020202020204" charset="0"/>
                <a:ea typeface="Gill Sans" panose="020B0604020202020204" charset="0"/>
                <a:cs typeface="Cambria" panose="02040503050406030204" pitchFamily="18" charset="0"/>
              </a:rPr>
              <a:t>Vet Post construction </a:t>
            </a:r>
            <a:endParaRPr lang="en-US" sz="2800" dirty="0">
              <a:solidFill>
                <a:srgbClr val="FF0000"/>
              </a:solidFill>
              <a:latin typeface="Gill Sans" panose="020B0604020202020204" charset="0"/>
              <a:ea typeface="Gill Sans" panose="020B0604020202020204" charset="0"/>
              <a:cs typeface="Gill Sans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/>
              <a:t>Vet post was constructed in Tsitsiqa (01) Kebele, Ziquala woreda and currently the handover to woreda will be completed,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/>
              <a:t>The VIP latrine was constructed is the Vet post building compound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100" dirty="0"/>
              <a:t>The project expected to serve a total of 1390 (655 F) farmers will be benefited. </a:t>
            </a:r>
            <a:r>
              <a:rPr lang="en-US" sz="3100" b="1" dirty="0" smtClean="0">
                <a:solidFill>
                  <a:srgbClr val="FF0000"/>
                </a:solidFill>
              </a:rPr>
              <a:t>2.3 million ETH</a:t>
            </a:r>
            <a:endParaRPr lang="en-US" sz="3100" b="1" dirty="0">
              <a:solidFill>
                <a:srgbClr val="FF000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600" dirty="0">
              <a:latin typeface="Gill Sans" panose="020B0604020202020204" charset="0"/>
              <a:ea typeface="Gill Sans" panose="020B0604020202020204" charset="0"/>
              <a:cs typeface="Gill Sans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09" y="1558976"/>
            <a:ext cx="5966691" cy="3206988"/>
          </a:xfrm>
          <a:prstGeom prst="rect">
            <a:avLst/>
          </a:prstGeom>
        </p:spPr>
      </p:pic>
      <p:pic>
        <p:nvPicPr>
          <p:cNvPr id="10" name="image1.png"/>
          <p:cNvPicPr/>
          <p:nvPr/>
        </p:nvPicPr>
        <p:blipFill>
          <a:blip r:embed="rId3"/>
          <a:srcRect t="232" b="232"/>
          <a:stretch>
            <a:fillRect/>
          </a:stretch>
        </p:blipFill>
        <p:spPr>
          <a:xfrm>
            <a:off x="1" y="-44213"/>
            <a:ext cx="2436360" cy="672286"/>
          </a:xfrm>
          <a:prstGeom prst="rect">
            <a:avLst/>
          </a:prstGeom>
          <a:ln/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36" y="19456"/>
            <a:ext cx="2521527" cy="544947"/>
          </a:xfrm>
          <a:prstGeom prst="rect">
            <a:avLst/>
          </a:prstGeom>
        </p:spPr>
      </p:pic>
      <p:pic>
        <p:nvPicPr>
          <p:cNvPr id="12" name="image2.png"/>
          <p:cNvPicPr/>
          <p:nvPr/>
        </p:nvPicPr>
        <p:blipFill>
          <a:blip r:embed="rId5"/>
          <a:srcRect l="362" r="362"/>
          <a:stretch>
            <a:fillRect/>
          </a:stretch>
        </p:blipFill>
        <p:spPr>
          <a:xfrm>
            <a:off x="9513454" y="-44213"/>
            <a:ext cx="2678545" cy="540256"/>
          </a:xfrm>
          <a:prstGeom prst="rect">
            <a:avLst/>
          </a:prstGeom>
          <a:ln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309" y="4137890"/>
            <a:ext cx="5966691" cy="30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Con’d…..</a:t>
            </a:r>
            <a:endParaRPr lang="en-US" sz="36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630019"/>
            <a:ext cx="1205616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33CC"/>
                </a:solidFill>
              </a:rPr>
              <a:t>Government </a:t>
            </a:r>
            <a:r>
              <a:rPr lang="en-US" sz="3200" b="1" dirty="0">
                <a:solidFill>
                  <a:srgbClr val="0033CC"/>
                </a:solidFill>
              </a:rPr>
              <a:t>Capacity Building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/>
              <a:t>The government offices in the </a:t>
            </a:r>
            <a:r>
              <a:rPr lang="en-US" sz="2800" dirty="0" smtClean="0"/>
              <a:t>two </a:t>
            </a:r>
            <a:r>
              <a:rPr lang="en-US" sz="2800" dirty="0"/>
              <a:t>woredas </a:t>
            </a:r>
            <a:r>
              <a:rPr lang="en-US" sz="2800" dirty="0" smtClean="0"/>
              <a:t>(Abrgelle and Ziquala) directly </a:t>
            </a:r>
            <a:r>
              <a:rPr lang="en-US" sz="2800" dirty="0"/>
              <a:t>affected by the conflict have also experienced looting of office materials and supplies  </a:t>
            </a: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Office Supplies and Materials</a:t>
            </a:r>
            <a:r>
              <a:rPr lang="en-US" sz="2800" b="1" dirty="0"/>
              <a:t>:</a:t>
            </a:r>
            <a:r>
              <a:rPr lang="en-US" sz="2800" dirty="0"/>
              <a:t> FH </a:t>
            </a:r>
            <a:r>
              <a:rPr lang="en-US" sz="2800" dirty="0" smtClean="0"/>
              <a:t>has procure </a:t>
            </a:r>
            <a:r>
              <a:rPr lang="en-US" sz="2800" dirty="0"/>
              <a:t>and support </a:t>
            </a:r>
            <a:r>
              <a:rPr lang="en-US" sz="2800" dirty="0" smtClean="0">
                <a:solidFill>
                  <a:srgbClr val="FF0000"/>
                </a:solidFill>
              </a:rPr>
              <a:t>12 </a:t>
            </a:r>
            <a:r>
              <a:rPr lang="en-US" sz="2800" dirty="0">
                <a:solidFill>
                  <a:srgbClr val="FF0000"/>
                </a:solidFill>
              </a:rPr>
              <a:t>desktop computers, 6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laptop computers, 5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printers and 5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photocopy machines</a:t>
            </a:r>
            <a:r>
              <a:rPr lang="en-US" sz="2800" dirty="0"/>
              <a:t> for </a:t>
            </a:r>
            <a:r>
              <a:rPr lang="en-US" sz="2800" dirty="0" smtClean="0"/>
              <a:t>Ziquala </a:t>
            </a:r>
            <a:r>
              <a:rPr lang="en-US" sz="2800" dirty="0"/>
              <a:t>and Abergele woredas. </a:t>
            </a:r>
            <a:r>
              <a:rPr lang="en-US" sz="2800" dirty="0" smtClean="0"/>
              <a:t>……..</a:t>
            </a:r>
            <a:r>
              <a:rPr lang="en-US" sz="2800" b="1" dirty="0" smtClean="0">
                <a:solidFill>
                  <a:srgbClr val="FF0000"/>
                </a:solidFill>
              </a:rPr>
              <a:t>2,630,956 ETH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Office </a:t>
            </a:r>
            <a:r>
              <a:rPr lang="en-US" sz="2800" b="1" dirty="0">
                <a:solidFill>
                  <a:srgbClr val="FF0000"/>
                </a:solidFill>
              </a:rPr>
              <a:t>Furniture Maintenance and Procurement: </a:t>
            </a:r>
            <a:r>
              <a:rPr lang="en-US" sz="2800" dirty="0"/>
              <a:t>FH </a:t>
            </a:r>
            <a:r>
              <a:rPr lang="en-US" sz="2800" dirty="0" smtClean="0"/>
              <a:t>has supported </a:t>
            </a:r>
            <a:r>
              <a:rPr lang="en-US" sz="2800" dirty="0"/>
              <a:t>the maintenance of office furniture </a:t>
            </a:r>
            <a:r>
              <a:rPr lang="en-US" sz="2800" dirty="0" smtClean="0"/>
              <a:t>like </a:t>
            </a:r>
            <a:r>
              <a:rPr lang="en-US" sz="2800" dirty="0" smtClean="0">
                <a:solidFill>
                  <a:srgbClr val="FF0000"/>
                </a:solidFill>
              </a:rPr>
              <a:t>(16 Shelf, 16 table, 16 chair)- 8 for each woreda…….</a:t>
            </a:r>
            <a:r>
              <a:rPr lang="en-US" sz="2800" b="1" dirty="0" smtClean="0">
                <a:solidFill>
                  <a:srgbClr val="FF0000"/>
                </a:solidFill>
              </a:rPr>
              <a:t>1.2 million ETH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1" y="-44213"/>
            <a:ext cx="2436360" cy="672286"/>
          </a:xfrm>
          <a:prstGeom prst="rect">
            <a:avLst/>
          </a:prstGeom>
          <a:ln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36" y="19456"/>
            <a:ext cx="2521527" cy="544947"/>
          </a:xfrm>
          <a:prstGeom prst="rect">
            <a:avLst/>
          </a:prstGeom>
        </p:spPr>
      </p:pic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513454" y="-44213"/>
            <a:ext cx="2678545" cy="6722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333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 </a:t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Con’d….</a:t>
            </a:r>
            <a:endParaRPr lang="en-US" sz="3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09329" y="1630019"/>
            <a:ext cx="1194683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IDP Support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/>
              <a:t>FH has </a:t>
            </a:r>
            <a:r>
              <a:rPr lang="en-US" sz="2800" dirty="0" smtClean="0"/>
              <a:t>allocated: </a:t>
            </a:r>
            <a:r>
              <a:rPr lang="en-US" sz="2800" dirty="0" smtClean="0">
                <a:solidFill>
                  <a:srgbClr val="FF0000"/>
                </a:solidFill>
              </a:rPr>
              <a:t>2.2 million ETH</a:t>
            </a:r>
            <a:r>
              <a:rPr lang="en-US" sz="2800" dirty="0" smtClean="0"/>
              <a:t> </a:t>
            </a:r>
            <a:r>
              <a:rPr lang="en-US" sz="2800" dirty="0"/>
              <a:t>for </a:t>
            </a:r>
            <a:r>
              <a:rPr lang="en-US" sz="2800" dirty="0" smtClean="0"/>
              <a:t>ZIQ  &amp; AB IDPs </a:t>
            </a:r>
            <a:r>
              <a:rPr lang="en-US" sz="2800" dirty="0"/>
              <a:t>as a result of the conflict situation occurred on the northern part of Ethiopia. </a:t>
            </a:r>
            <a:r>
              <a:rPr lang="en-US" sz="2800" b="1" dirty="0" smtClean="0">
                <a:solidFill>
                  <a:srgbClr val="FF0000"/>
                </a:solidFill>
              </a:rPr>
              <a:t>+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2.95 million ETH (Cap &amp; </a:t>
            </a:r>
            <a:r>
              <a:rPr lang="en-US" sz="2800" b="1" dirty="0" err="1" smtClean="0">
                <a:solidFill>
                  <a:srgbClr val="FF0000"/>
                </a:solidFill>
              </a:rPr>
              <a:t>Adim</a:t>
            </a:r>
            <a:r>
              <a:rPr lang="en-US" sz="2800" b="1" dirty="0" smtClean="0">
                <a:solidFill>
                  <a:srgbClr val="FF0000"/>
                </a:solidFill>
              </a:rPr>
              <a:t>-Abergele)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/>
              <a:t>P</a:t>
            </a:r>
            <a:r>
              <a:rPr lang="en-US" sz="2800" dirty="0" smtClean="0"/>
              <a:t>rovided NFI (32 type) for </a:t>
            </a:r>
            <a:r>
              <a:rPr lang="en-US" sz="2800" b="1" dirty="0" smtClean="0">
                <a:solidFill>
                  <a:srgbClr val="FF0000"/>
                </a:solidFill>
              </a:rPr>
              <a:t>4,139 </a:t>
            </a:r>
            <a:r>
              <a:rPr lang="en-US" sz="2800" b="1" dirty="0">
                <a:solidFill>
                  <a:srgbClr val="FF0000"/>
                </a:solidFill>
              </a:rPr>
              <a:t>IDPs </a:t>
            </a:r>
            <a:r>
              <a:rPr lang="en-US" sz="2800" dirty="0" smtClean="0"/>
              <a:t>HHs living </a:t>
            </a:r>
            <a:r>
              <a:rPr lang="en-US" sz="2900" dirty="0"/>
              <a:t>in camps and host </a:t>
            </a:r>
            <a:r>
              <a:rPr lang="en-US" sz="2900" dirty="0" smtClean="0"/>
              <a:t>communities in AB &amp; ZIQ</a:t>
            </a:r>
            <a:endParaRPr lang="en-US" sz="2900" dirty="0"/>
          </a:p>
        </p:txBody>
      </p:sp>
      <p:pic>
        <p:nvPicPr>
          <p:cNvPr id="6" name="Picture 5" descr="C:\Users\Zelalem\Desktop\AB and ZiQ PIVOT Plan\RFSA PReSERVE QIII report FY22, Sokota\IDP Photo\IMG_375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9" y="3876787"/>
            <a:ext cx="4333362" cy="274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876787"/>
            <a:ext cx="3962400" cy="2921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28" y="3876787"/>
            <a:ext cx="3870036" cy="283804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36" y="19456"/>
            <a:ext cx="2521527" cy="544947"/>
          </a:xfrm>
          <a:prstGeom prst="rect">
            <a:avLst/>
          </a:prstGeom>
        </p:spPr>
      </p:pic>
      <p:pic>
        <p:nvPicPr>
          <p:cNvPr id="10" name="image1.png"/>
          <p:cNvPicPr/>
          <p:nvPr/>
        </p:nvPicPr>
        <p:blipFill>
          <a:blip r:embed="rId6"/>
          <a:srcRect t="232" b="232"/>
          <a:stretch>
            <a:fillRect/>
          </a:stretch>
        </p:blipFill>
        <p:spPr>
          <a:xfrm>
            <a:off x="1" y="-44213"/>
            <a:ext cx="2436360" cy="608616"/>
          </a:xfrm>
          <a:prstGeom prst="rect">
            <a:avLst/>
          </a:prstGeom>
          <a:ln/>
        </p:spPr>
      </p:pic>
      <p:pic>
        <p:nvPicPr>
          <p:cNvPr id="11" name="image2.png"/>
          <p:cNvPicPr/>
          <p:nvPr/>
        </p:nvPicPr>
        <p:blipFill>
          <a:blip r:embed="rId7"/>
          <a:srcRect l="362" r="362"/>
          <a:stretch>
            <a:fillRect/>
          </a:stretch>
        </p:blipFill>
        <p:spPr>
          <a:xfrm>
            <a:off x="9513454" y="-44213"/>
            <a:ext cx="2678545" cy="6722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549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734153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Con’d…..</a:t>
            </a:r>
            <a:endParaRPr lang="en-US" sz="3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" y="1630019"/>
            <a:ext cx="7054235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School Support 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FH has purchased to </a:t>
            </a:r>
            <a:r>
              <a:rPr lang="en-US" sz="2800" dirty="0"/>
              <a:t>provide </a:t>
            </a:r>
            <a:r>
              <a:rPr lang="en-US" sz="2800" dirty="0" smtClean="0">
                <a:solidFill>
                  <a:srgbClr val="FF0000"/>
                </a:solidFill>
              </a:rPr>
              <a:t>4,971</a:t>
            </a:r>
            <a:r>
              <a:rPr lang="en-US" sz="2800" dirty="0" smtClean="0"/>
              <a:t> books </a:t>
            </a:r>
            <a:r>
              <a:rPr lang="en-US" sz="2800" dirty="0"/>
              <a:t>for </a:t>
            </a:r>
            <a:r>
              <a:rPr lang="en-US" sz="2800" dirty="0" smtClean="0"/>
              <a:t>each schools </a:t>
            </a:r>
            <a:r>
              <a:rPr lang="en-US" sz="2800" dirty="0"/>
              <a:t>in </a:t>
            </a:r>
            <a:r>
              <a:rPr lang="en-US" sz="2800" dirty="0" smtClean="0"/>
              <a:t>ZIQ </a:t>
            </a:r>
            <a:r>
              <a:rPr lang="en-US" sz="2800" dirty="0"/>
              <a:t>and </a:t>
            </a:r>
            <a:r>
              <a:rPr lang="en-US" sz="2800" dirty="0" smtClean="0"/>
              <a:t>AB, </a:t>
            </a:r>
            <a:r>
              <a:rPr lang="en-US" sz="2800" dirty="0" smtClean="0">
                <a:solidFill>
                  <a:srgbClr val="FF0000"/>
                </a:solidFill>
              </a:rPr>
              <a:t>358 combined </a:t>
            </a:r>
            <a:r>
              <a:rPr lang="en-US" sz="2800" dirty="0">
                <a:solidFill>
                  <a:srgbClr val="FF0000"/>
                </a:solidFill>
              </a:rPr>
              <a:t>desks </a:t>
            </a:r>
            <a:r>
              <a:rPr lang="en-US" sz="2800" dirty="0"/>
              <a:t>&amp;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158 </a:t>
            </a:r>
            <a:r>
              <a:rPr lang="en-US" sz="2800" dirty="0">
                <a:solidFill>
                  <a:srgbClr val="FF0000"/>
                </a:solidFill>
              </a:rPr>
              <a:t>blackboards </a:t>
            </a:r>
            <a:r>
              <a:rPr lang="en-US" sz="2800" dirty="0"/>
              <a:t>in the </a:t>
            </a:r>
            <a:r>
              <a:rPr lang="en-US" sz="2800" dirty="0" smtClean="0"/>
              <a:t>ZIQ &amp; </a:t>
            </a:r>
            <a:r>
              <a:rPr lang="en-US" sz="2800" dirty="0" smtClean="0">
                <a:solidFill>
                  <a:srgbClr val="FF0000"/>
                </a:solidFill>
              </a:rPr>
              <a:t>144 combined desks </a:t>
            </a:r>
            <a:r>
              <a:rPr lang="en-US" sz="2800" dirty="0" smtClean="0"/>
              <a:t>&amp; </a:t>
            </a:r>
            <a:r>
              <a:rPr lang="en-US" sz="2800" dirty="0" smtClean="0">
                <a:solidFill>
                  <a:srgbClr val="FF0000"/>
                </a:solidFill>
              </a:rPr>
              <a:t>158 blackboards -</a:t>
            </a:r>
            <a:r>
              <a:rPr lang="en-US" sz="2800" dirty="0" smtClean="0"/>
              <a:t> AB</a:t>
            </a:r>
            <a:r>
              <a:rPr lang="en-US" sz="2800" b="1" dirty="0" smtClean="0"/>
              <a:t>. </a:t>
            </a:r>
            <a:r>
              <a:rPr lang="en-US" sz="2800" b="1" dirty="0" smtClean="0">
                <a:solidFill>
                  <a:srgbClr val="FF0000"/>
                </a:solidFill>
              </a:rPr>
              <a:t>3,830,880 ETB</a:t>
            </a:r>
            <a:endParaRPr lang="en-US" sz="2800" b="1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It </a:t>
            </a:r>
            <a:r>
              <a:rPr lang="en-US" sz="2800" dirty="0"/>
              <a:t>improve the learning environment </a:t>
            </a:r>
            <a:r>
              <a:rPr lang="en-US" sz="2800" dirty="0" smtClean="0"/>
              <a:t>&amp; </a:t>
            </a:r>
            <a:r>
              <a:rPr lang="en-US" sz="2800" dirty="0"/>
              <a:t>create access to education for </a:t>
            </a:r>
            <a:r>
              <a:rPr lang="en-US" sz="2800" dirty="0" smtClean="0"/>
              <a:t>2,500 students… </a:t>
            </a:r>
            <a:r>
              <a:rPr lang="en-US" sz="2400" b="1" dirty="0" smtClean="0">
                <a:solidFill>
                  <a:srgbClr val="FF0000"/>
                </a:solidFill>
              </a:rPr>
              <a:t>Maintenance </a:t>
            </a:r>
            <a:r>
              <a:rPr lang="en-US" sz="2400" b="1" dirty="0">
                <a:solidFill>
                  <a:srgbClr val="FF0000"/>
                </a:solidFill>
              </a:rPr>
              <a:t>of damaged social infrastructure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1 FTC, 2 FTC </a:t>
            </a:r>
            <a:r>
              <a:rPr lang="en-US" sz="2600" dirty="0"/>
              <a:t>fence, </a:t>
            </a:r>
            <a:r>
              <a:rPr lang="en-US" sz="2600" dirty="0" smtClean="0"/>
              <a:t>1 HP, 1 HC and 2 schools </a:t>
            </a:r>
            <a:r>
              <a:rPr lang="en-US" sz="2600" dirty="0"/>
              <a:t>have been </a:t>
            </a:r>
            <a:r>
              <a:rPr lang="en-US" sz="2600" dirty="0" smtClean="0"/>
              <a:t>maintained…..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1.200,000 ETB 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36" y="19456"/>
            <a:ext cx="2521527" cy="544947"/>
          </a:xfrm>
          <a:prstGeom prst="rect">
            <a:avLst/>
          </a:prstGeom>
        </p:spPr>
      </p:pic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513454" y="-44213"/>
            <a:ext cx="2678545" cy="608616"/>
          </a:xfrm>
          <a:prstGeom prst="rect">
            <a:avLst/>
          </a:prstGeom>
          <a:ln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072" y="1533765"/>
            <a:ext cx="5001927" cy="52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28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Con’d….</a:t>
            </a:r>
            <a:endParaRPr lang="en-US" sz="28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1558978"/>
            <a:ext cx="12192000" cy="323165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800" b="1" dirty="0">
                <a:solidFill>
                  <a:srgbClr val="009999"/>
                </a:solidFill>
              </a:rPr>
              <a:t>Livelihoods and Agriculture </a:t>
            </a:r>
            <a:endParaRPr lang="en-US" sz="2800" b="1" dirty="0" smtClean="0">
              <a:solidFill>
                <a:srgbClr val="009999"/>
              </a:solidFill>
            </a:endParaRPr>
          </a:p>
          <a:p>
            <a:pPr algn="just"/>
            <a:r>
              <a:rPr lang="en-US" sz="2400" b="1" dirty="0"/>
              <a:t>Provision of Improved seed for farmers </a:t>
            </a:r>
            <a:endParaRPr lang="en-US" sz="24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FHE was </a:t>
            </a:r>
            <a:r>
              <a:rPr lang="en-US" sz="2400" dirty="0"/>
              <a:t>purchased and distributed </a:t>
            </a:r>
            <a:r>
              <a:rPr lang="en-US" sz="2400" b="1" dirty="0" smtClean="0">
                <a:solidFill>
                  <a:srgbClr val="FF0000"/>
                </a:solidFill>
              </a:rPr>
              <a:t>186 </a:t>
            </a:r>
            <a:r>
              <a:rPr lang="en-US" sz="2400" b="1" dirty="0" err="1" smtClean="0">
                <a:solidFill>
                  <a:srgbClr val="FF0000"/>
                </a:solidFill>
              </a:rPr>
              <a:t>qtal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of improved teff </a:t>
            </a:r>
            <a:r>
              <a:rPr lang="en-US" sz="2400" b="1" dirty="0" smtClean="0">
                <a:solidFill>
                  <a:srgbClr val="FF0000"/>
                </a:solidFill>
              </a:rPr>
              <a:t>and 26 </a:t>
            </a:r>
            <a:r>
              <a:rPr lang="en-US" sz="2400" b="1" dirty="0" err="1" smtClean="0">
                <a:solidFill>
                  <a:srgbClr val="FF0000"/>
                </a:solidFill>
              </a:rPr>
              <a:t>qtal</a:t>
            </a:r>
            <a:r>
              <a:rPr lang="en-US" sz="2400" b="1" dirty="0" smtClean="0">
                <a:solidFill>
                  <a:srgbClr val="FF0000"/>
                </a:solidFill>
              </a:rPr>
              <a:t> of wheat </a:t>
            </a:r>
            <a:r>
              <a:rPr lang="en-US" sz="2400" dirty="0" smtClean="0"/>
              <a:t> and as a result </a:t>
            </a:r>
            <a:r>
              <a:rPr lang="en-US" sz="2400" dirty="0" smtClean="0">
                <a:solidFill>
                  <a:srgbClr val="FF0000"/>
                </a:solidFill>
              </a:rPr>
              <a:t>2,182 (1206/F) </a:t>
            </a:r>
            <a:r>
              <a:rPr lang="en-US" sz="2400" dirty="0"/>
              <a:t>targeted HHs </a:t>
            </a:r>
            <a:r>
              <a:rPr lang="en-US" sz="2400" dirty="0" smtClean="0"/>
              <a:t>benefited . </a:t>
            </a:r>
            <a:r>
              <a:rPr lang="en-US" sz="2400" b="1" dirty="0" smtClean="0">
                <a:solidFill>
                  <a:srgbClr val="FF0000"/>
                </a:solidFill>
              </a:rPr>
              <a:t>1,349,290 ETB</a:t>
            </a:r>
          </a:p>
          <a:p>
            <a:pPr algn="just"/>
            <a:endParaRPr lang="en-US" sz="2800" b="1" dirty="0" smtClean="0"/>
          </a:p>
          <a:p>
            <a:pPr algn="just"/>
            <a:r>
              <a:rPr lang="en-US" sz="2800" b="1" dirty="0" smtClean="0"/>
              <a:t>  </a:t>
            </a:r>
          </a:p>
          <a:p>
            <a:pPr algn="just"/>
            <a:r>
              <a:rPr lang="en-US" sz="2800" b="1" dirty="0"/>
              <a:t> </a:t>
            </a:r>
            <a:r>
              <a:rPr lang="en-US" sz="2800" b="1" dirty="0" smtClean="0"/>
              <a:t>   </a:t>
            </a:r>
          </a:p>
          <a:p>
            <a:pPr algn="just"/>
            <a:r>
              <a:rPr lang="en-US" sz="2800" b="1" dirty="0" smtClean="0"/>
              <a:t>   </a:t>
            </a:r>
            <a:r>
              <a:rPr lang="en-US" sz="2400" b="1" dirty="0" smtClean="0"/>
              <a:t>Provision of Improved Vegetable </a:t>
            </a:r>
            <a:endParaRPr lang="en-US" sz="28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/>
              <a:t>The project was distributed </a:t>
            </a:r>
            <a:r>
              <a:rPr lang="en-US" sz="2200" b="1" dirty="0" smtClean="0">
                <a:solidFill>
                  <a:srgbClr val="FF0000"/>
                </a:solidFill>
              </a:rPr>
              <a:t>140 </a:t>
            </a:r>
            <a:r>
              <a:rPr lang="en-US" sz="2200" b="1" dirty="0">
                <a:solidFill>
                  <a:srgbClr val="FF0000"/>
                </a:solidFill>
              </a:rPr>
              <a:t>kgs </a:t>
            </a:r>
            <a:r>
              <a:rPr lang="en-US" sz="2200" dirty="0"/>
              <a:t>of nutrient-rich vegetable seeds such as </a:t>
            </a:r>
            <a:r>
              <a:rPr lang="en-US" sz="2200" b="1" dirty="0" smtClean="0">
                <a:solidFill>
                  <a:srgbClr val="FF0000"/>
                </a:solidFill>
              </a:rPr>
              <a:t>tomato</a:t>
            </a:r>
            <a:r>
              <a:rPr lang="en-US" sz="2200" b="1" dirty="0" smtClean="0"/>
              <a:t>, </a:t>
            </a:r>
            <a:r>
              <a:rPr lang="en-US" sz="2200" b="1" dirty="0" smtClean="0">
                <a:solidFill>
                  <a:srgbClr val="FF0000"/>
                </a:solidFill>
              </a:rPr>
              <a:t>carrot</a:t>
            </a:r>
            <a:r>
              <a:rPr lang="en-US" sz="2200" b="1" dirty="0">
                <a:solidFill>
                  <a:srgbClr val="FF0000"/>
                </a:solidFill>
              </a:rPr>
              <a:t>, Swiss chard, </a:t>
            </a:r>
            <a:r>
              <a:rPr lang="en-US" sz="2200" b="1" dirty="0" smtClean="0">
                <a:solidFill>
                  <a:srgbClr val="FF0000"/>
                </a:solidFill>
              </a:rPr>
              <a:t>lettuce, </a:t>
            </a:r>
            <a:r>
              <a:rPr lang="en-US" sz="2200" b="1" dirty="0">
                <a:solidFill>
                  <a:srgbClr val="FF0000"/>
                </a:solidFill>
              </a:rPr>
              <a:t>and </a:t>
            </a:r>
            <a:r>
              <a:rPr lang="en-US" sz="2200" b="1" dirty="0" smtClean="0">
                <a:solidFill>
                  <a:srgbClr val="FF0000"/>
                </a:solidFill>
              </a:rPr>
              <a:t>onion, green pepper  </a:t>
            </a:r>
            <a:r>
              <a:rPr lang="en-US" sz="2200" dirty="0"/>
              <a:t>to support </a:t>
            </a:r>
            <a:r>
              <a:rPr lang="en-US" sz="2200" b="1" dirty="0" smtClean="0">
                <a:solidFill>
                  <a:srgbClr val="FF0000"/>
                </a:solidFill>
              </a:rPr>
              <a:t>822 (340F) HHs…551,340 ETB</a:t>
            </a:r>
          </a:p>
          <a:p>
            <a:pPr algn="just"/>
            <a:endParaRPr lang="en-US" sz="2800" b="1" dirty="0"/>
          </a:p>
        </p:txBody>
      </p:sp>
      <p:pic>
        <p:nvPicPr>
          <p:cNvPr id="6" name="Picture 5" descr="C:\Users\Abebe\Desktop\20220712_16294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12" y="3878315"/>
            <a:ext cx="3398212" cy="297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8315"/>
            <a:ext cx="2909455" cy="2979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6" y="3878314"/>
            <a:ext cx="2733962" cy="2979687"/>
          </a:xfrm>
          <a:prstGeom prst="rect">
            <a:avLst/>
          </a:prstGeom>
        </p:spPr>
      </p:pic>
      <p:pic>
        <p:nvPicPr>
          <p:cNvPr id="9" name="image1.png"/>
          <p:cNvPicPr/>
          <p:nvPr/>
        </p:nvPicPr>
        <p:blipFill>
          <a:blip r:embed="rId5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11" name="image2.png"/>
          <p:cNvPicPr/>
          <p:nvPr/>
        </p:nvPicPr>
        <p:blipFill>
          <a:blip r:embed="rId7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4924" y="3878313"/>
            <a:ext cx="3217075" cy="29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</a:t>
            </a:r>
            <a:endParaRPr lang="en-US" sz="3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21674" y="1630015"/>
            <a:ext cx="7453744" cy="187743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just"/>
            <a:r>
              <a:rPr lang="en-US" sz="2400" b="1" i="1" dirty="0" smtClean="0">
                <a:solidFill>
                  <a:srgbClr val="00B050"/>
                </a:solidFill>
              </a:rPr>
              <a:t>Concentrated </a:t>
            </a:r>
            <a:r>
              <a:rPr lang="en-US" sz="2400" b="1" i="1" dirty="0">
                <a:solidFill>
                  <a:srgbClr val="00B050"/>
                </a:solidFill>
              </a:rPr>
              <a:t>animal </a:t>
            </a:r>
            <a:r>
              <a:rPr lang="en-US" sz="2400" b="1" i="1" dirty="0" smtClean="0">
                <a:solidFill>
                  <a:srgbClr val="00B050"/>
                </a:solidFill>
              </a:rPr>
              <a:t>feed: </a:t>
            </a:r>
            <a:endParaRPr lang="en-US" sz="2400" b="1" i="1" dirty="0">
              <a:solidFill>
                <a:srgbClr val="00B05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397 (ZIQ) &amp; 84 (AB) = 481 </a:t>
            </a:r>
            <a:r>
              <a:rPr lang="en-US" dirty="0" err="1" smtClean="0">
                <a:solidFill>
                  <a:srgbClr val="FF0000"/>
                </a:solidFill>
              </a:rPr>
              <a:t>Qtl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concentrated feed purchased and distributed </a:t>
            </a:r>
            <a:r>
              <a:rPr lang="en-US" dirty="0" smtClean="0"/>
              <a:t>for 917 HHs, ZIQ- </a:t>
            </a:r>
            <a:r>
              <a:rPr lang="en-US" dirty="0" smtClean="0">
                <a:solidFill>
                  <a:srgbClr val="FF0000"/>
                </a:solidFill>
              </a:rPr>
              <a:t>274 HHs ( (102F) &amp; 123 (83F) </a:t>
            </a:r>
            <a:r>
              <a:rPr lang="en-US" dirty="0" smtClean="0"/>
              <a:t>targeted BNF’s, </a:t>
            </a:r>
            <a:r>
              <a:rPr lang="en-US" sz="2000" b="1" dirty="0" smtClean="0">
                <a:solidFill>
                  <a:srgbClr val="FF0000"/>
                </a:solidFill>
              </a:rPr>
              <a:t>..1,160,960 ETB</a:t>
            </a:r>
            <a:endParaRPr lang="en-US" sz="2000" b="1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81" y="1558977"/>
            <a:ext cx="5889677" cy="30712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00000" flipV="1">
            <a:off x="92364" y="4123143"/>
            <a:ext cx="5329380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400" b="1" i="1" dirty="0">
                <a:solidFill>
                  <a:srgbClr val="00B050"/>
                </a:solidFill>
              </a:rPr>
              <a:t>Fodder Seed </a:t>
            </a:r>
            <a:r>
              <a:rPr lang="en-US" sz="2400" b="1" i="1" dirty="0" smtClean="0">
                <a:solidFill>
                  <a:srgbClr val="00B050"/>
                </a:solidFill>
              </a:rPr>
              <a:t>Provision: </a:t>
            </a:r>
          </a:p>
          <a:p>
            <a:pPr algn="just">
              <a:lnSpc>
                <a:spcPct val="115000"/>
              </a:lnSpc>
            </a:pP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50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kg pagan pea and </a:t>
            </a:r>
            <a:r>
              <a:rPr lang="en-US" sz="2000" dirty="0" smtClean="0">
                <a:solidFill>
                  <a:srgbClr val="FF0000"/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50kg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cow pea </a:t>
            </a:r>
            <a:r>
              <a:rPr lang="en-US" sz="2000" dirty="0" smtClean="0"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purchased and distributed </a:t>
            </a:r>
            <a:r>
              <a:rPr lang="en-US" sz="2000" dirty="0"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for </a:t>
            </a:r>
            <a:r>
              <a:rPr lang="en-US" sz="2000" dirty="0" smtClean="0"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50 BNF to</a:t>
            </a:r>
            <a:r>
              <a:rPr lang="en-US" dirty="0" smtClean="0"/>
              <a:t> </a:t>
            </a:r>
            <a:r>
              <a:rPr lang="en-US" sz="2000" dirty="0"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support livestock forage/fodder production using both irrigation and natural rainfall to increase the availability of fodder. </a:t>
            </a:r>
            <a:r>
              <a:rPr lang="en-US" sz="2000" b="1" dirty="0" smtClean="0">
                <a:solidFill>
                  <a:srgbClr val="FF0000"/>
                </a:solidFill>
                <a:latin typeface="Gill Sans MT" panose="020B05020201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..25,000 ETB</a:t>
            </a:r>
          </a:p>
          <a:p>
            <a:pPr algn="just">
              <a:lnSpc>
                <a:spcPct val="115000"/>
              </a:lnSpc>
            </a:pPr>
            <a:endParaRPr lang="en-US" sz="2000" dirty="0"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1.png"/>
          <p:cNvPicPr/>
          <p:nvPr/>
        </p:nvPicPr>
        <p:blipFill>
          <a:blip r:embed="rId3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14" name="image2.png"/>
          <p:cNvPicPr/>
          <p:nvPr/>
        </p:nvPicPr>
        <p:blipFill>
          <a:blip r:embed="rId5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  <p:pic>
        <p:nvPicPr>
          <p:cNvPr id="15" name="Picture 14" descr="C:\Users\Abebe\Desktop\PIVOT update\photo\IMG_3797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81" y="4009382"/>
            <a:ext cx="5889677" cy="3025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8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277091"/>
            <a:ext cx="12191999" cy="1121504"/>
          </a:xfrm>
        </p:spPr>
        <p:txBody>
          <a:bodyPr/>
          <a:lstStyle/>
          <a:p>
            <a:pPr lvl="2" algn="just"/>
            <a: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Con’d…...</a:t>
            </a:r>
            <a:endParaRPr lang="en-US" sz="3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630019"/>
            <a:ext cx="12056164" cy="12618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70C0"/>
                </a:solidFill>
              </a:rPr>
              <a:t>Restocking: </a:t>
            </a:r>
            <a:r>
              <a:rPr lang="en-US" sz="2400" dirty="0" smtClean="0"/>
              <a:t>FH with the local government identified the target HHs</a:t>
            </a:r>
            <a:r>
              <a:rPr lang="en-US" sz="2400" dirty="0"/>
              <a:t> </a:t>
            </a:r>
            <a:r>
              <a:rPr lang="en-US" sz="2400" dirty="0" smtClean="0"/>
              <a:t>and allocated </a:t>
            </a:r>
            <a:r>
              <a:rPr lang="en-US" sz="2400" b="1" dirty="0" smtClean="0">
                <a:solidFill>
                  <a:srgbClr val="FF0000"/>
                </a:solidFill>
              </a:rPr>
              <a:t> 1.092,000 ETH </a:t>
            </a:r>
            <a:r>
              <a:rPr lang="en-US" sz="2400" dirty="0" smtClean="0"/>
              <a:t>and  to purchase </a:t>
            </a:r>
            <a:r>
              <a:rPr lang="en-US" sz="2400" b="1" dirty="0" smtClean="0">
                <a:solidFill>
                  <a:srgbClr val="FF0000"/>
                </a:solidFill>
              </a:rPr>
              <a:t>410 small </a:t>
            </a:r>
            <a:r>
              <a:rPr lang="en-US" sz="2400" b="1" dirty="0">
                <a:solidFill>
                  <a:srgbClr val="FF0000"/>
                </a:solidFill>
              </a:rPr>
              <a:t>ruminants </a:t>
            </a:r>
            <a:r>
              <a:rPr lang="en-US" sz="2400" dirty="0"/>
              <a:t>(goats and sheep) to </a:t>
            </a:r>
            <a:r>
              <a:rPr lang="en-US" sz="2400" b="1" dirty="0" smtClean="0">
                <a:solidFill>
                  <a:srgbClr val="FF0000"/>
                </a:solidFill>
              </a:rPr>
              <a:t>82 (all female PLW) </a:t>
            </a:r>
            <a:r>
              <a:rPr lang="en-US" sz="2400" dirty="0"/>
              <a:t>conflict-affected </a:t>
            </a:r>
            <a:r>
              <a:rPr lang="en-US" sz="2400" dirty="0" smtClean="0"/>
              <a:t>HHs.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1" y="2891903"/>
            <a:ext cx="4356470" cy="4065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497" y="2891903"/>
            <a:ext cx="4701208" cy="3966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096" y="2891903"/>
            <a:ext cx="4369904" cy="3966097"/>
          </a:xfrm>
          <a:prstGeom prst="rect">
            <a:avLst/>
          </a:prstGeom>
        </p:spPr>
      </p:pic>
      <p:pic>
        <p:nvPicPr>
          <p:cNvPr id="9" name="image1.png"/>
          <p:cNvPicPr/>
          <p:nvPr/>
        </p:nvPicPr>
        <p:blipFill>
          <a:blip r:embed="rId5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11" name="image2.png"/>
          <p:cNvPicPr/>
          <p:nvPr/>
        </p:nvPicPr>
        <p:blipFill>
          <a:blip r:embed="rId7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9420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24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Con’d….</a:t>
            </a:r>
            <a:endParaRPr lang="en-US" sz="24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630019"/>
            <a:ext cx="12056164" cy="141577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0000"/>
              </a:solidFill>
              <a:latin typeface="Gill Sa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66"/>
              </a:solidFill>
            </a:endParaRPr>
          </a:p>
          <a:p>
            <a:pPr algn="just"/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0" y="1558977"/>
            <a:ext cx="754937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NRME Activities: </a:t>
            </a:r>
            <a:r>
              <a:rPr lang="en-US" sz="2800" b="1" dirty="0" smtClean="0">
                <a:solidFill>
                  <a:srgbClr val="FF0000"/>
                </a:solidFill>
              </a:rPr>
              <a:t>Trainings</a:t>
            </a:r>
            <a:endParaRPr lang="en-US" sz="2800" b="1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65 </a:t>
            </a:r>
            <a:r>
              <a:rPr lang="en-US" sz="2400" b="1" dirty="0">
                <a:solidFill>
                  <a:srgbClr val="FF0000"/>
                </a:solidFill>
              </a:rPr>
              <a:t>(16 f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dirty="0" smtClean="0"/>
              <a:t> </a:t>
            </a:r>
            <a:r>
              <a:rPr lang="en-US" sz="2400" b="1" dirty="0" smtClean="0"/>
              <a:t>DAs </a:t>
            </a:r>
            <a:r>
              <a:rPr lang="en-US" sz="2400" b="1" dirty="0"/>
              <a:t>and site foremen/women </a:t>
            </a:r>
            <a:r>
              <a:rPr lang="en-US" sz="2400" b="1" dirty="0" smtClean="0"/>
              <a:t>trained on </a:t>
            </a:r>
            <a:r>
              <a:rPr lang="en-US" sz="2400" b="1" dirty="0"/>
              <a:t>participatory watershed planning, utilization &amp; SWC techniques</a:t>
            </a:r>
            <a:r>
              <a:rPr lang="en-US" sz="2400" b="1" dirty="0" smtClean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Coordination meetings organized  </a:t>
            </a:r>
            <a:r>
              <a:rPr lang="en-US" sz="2400" b="1" dirty="0"/>
              <a:t>at </a:t>
            </a:r>
            <a:r>
              <a:rPr lang="en-US" sz="2400" b="1" dirty="0" err="1"/>
              <a:t>kebele</a:t>
            </a:r>
            <a:r>
              <a:rPr lang="en-US" sz="2400" b="1" dirty="0"/>
              <a:t> and Woreda </a:t>
            </a:r>
            <a:r>
              <a:rPr lang="en-US" sz="2400" b="1" dirty="0" smtClean="0"/>
              <a:t>level, </a:t>
            </a:r>
            <a:r>
              <a:rPr lang="en-US" sz="2400" dirty="0" smtClean="0">
                <a:solidFill>
                  <a:srgbClr val="FF0000"/>
                </a:solidFill>
              </a:rPr>
              <a:t>17 </a:t>
            </a:r>
            <a:r>
              <a:rPr lang="en-US" sz="2400" dirty="0">
                <a:solidFill>
                  <a:srgbClr val="FF0000"/>
                </a:solidFill>
              </a:rPr>
              <a:t>(male) </a:t>
            </a:r>
            <a:r>
              <a:rPr lang="en-US" sz="2400" dirty="0"/>
              <a:t>woreda sector heads and </a:t>
            </a:r>
            <a:r>
              <a:rPr lang="en-US" sz="2400" dirty="0" smtClean="0"/>
              <a:t>team leaders</a:t>
            </a:r>
            <a:endParaRPr lang="en-US" sz="2400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Organized Woreda level workshop  for </a:t>
            </a:r>
            <a:r>
              <a:rPr lang="en-US" sz="2400" b="1" dirty="0" smtClean="0">
                <a:solidFill>
                  <a:srgbClr val="FF0000"/>
                </a:solidFill>
              </a:rPr>
              <a:t>31</a:t>
            </a:r>
            <a:r>
              <a:rPr lang="en-US" sz="2400" dirty="0" smtClean="0">
                <a:solidFill>
                  <a:srgbClr val="FF0000"/>
                </a:solidFill>
              </a:rPr>
              <a:t> woreda experts, sector leads and Kebele administrators </a:t>
            </a:r>
            <a:r>
              <a:rPr lang="en-US" sz="2400" b="1" dirty="0" smtClean="0"/>
              <a:t>on </a:t>
            </a:r>
            <a:r>
              <a:rPr lang="en-US" sz="2400" b="1" dirty="0"/>
              <a:t>integration of mass mobilization and </a:t>
            </a:r>
            <a:r>
              <a:rPr lang="en-US" sz="2400" b="1" dirty="0" smtClean="0"/>
              <a:t>PWs.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Train 57 (10)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community </a:t>
            </a:r>
            <a:r>
              <a:rPr lang="en-US" sz="2400" dirty="0" smtClean="0">
                <a:solidFill>
                  <a:srgbClr val="FF0000"/>
                </a:solidFill>
              </a:rPr>
              <a:t>WS, </a:t>
            </a:r>
            <a:r>
              <a:rPr lang="en-US" sz="2400" b="1" dirty="0" smtClean="0">
                <a:solidFill>
                  <a:srgbClr val="FF0000"/>
                </a:solidFill>
              </a:rPr>
              <a:t>FH </a:t>
            </a:r>
            <a:r>
              <a:rPr lang="en-US" sz="2400" b="1" dirty="0">
                <a:solidFill>
                  <a:srgbClr val="FF0000"/>
                </a:solidFill>
              </a:rPr>
              <a:t>and government staff </a:t>
            </a:r>
            <a:r>
              <a:rPr lang="en-US" sz="2400" b="1" dirty="0"/>
              <a:t>on environmental and social management framework (</a:t>
            </a:r>
            <a:r>
              <a:rPr lang="en-US" sz="2400" b="1" dirty="0" smtClean="0"/>
              <a:t>ESMF)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Trained </a:t>
            </a:r>
            <a:r>
              <a:rPr lang="en-US" sz="2400" dirty="0" smtClean="0">
                <a:solidFill>
                  <a:srgbClr val="FF0000"/>
                </a:solidFill>
              </a:rPr>
              <a:t>12 youth (3F) </a:t>
            </a:r>
            <a:r>
              <a:rPr lang="en-US" sz="2400" dirty="0" smtClean="0"/>
              <a:t>on private nursery management.</a:t>
            </a:r>
          </a:p>
          <a:p>
            <a:pPr marL="0" lvl="1" algn="just"/>
            <a:endParaRPr lang="en-US" sz="24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Picture 6" descr="C:\Users\Misgina Deress\Desktop\Exit form\IMG_Da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33" y="1558977"/>
            <a:ext cx="4710545" cy="255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Misgina Deress\Desktop\Exit form\IMG_20220909_160417_84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496" y="4118433"/>
            <a:ext cx="4761482" cy="273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1.png"/>
          <p:cNvPicPr/>
          <p:nvPr/>
        </p:nvPicPr>
        <p:blipFill>
          <a:blip r:embed="rId4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13" name="image2.png"/>
          <p:cNvPicPr/>
          <p:nvPr/>
        </p:nvPicPr>
        <p:blipFill>
          <a:blip r:embed="rId6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9804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Con’d….</a:t>
            </a:r>
            <a:endParaRPr lang="en-US" sz="36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630019"/>
            <a:ext cx="12056164" cy="141577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0000"/>
              </a:solidFill>
              <a:latin typeface="Gill Sa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66"/>
              </a:solidFill>
            </a:endParaRPr>
          </a:p>
          <a:p>
            <a:pPr algn="just"/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" y="1558977"/>
            <a:ext cx="7315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4 woreda center nursery sites are fully supported by FHE (material support and daily labour payment)</a:t>
            </a:r>
          </a:p>
          <a:p>
            <a:pPr algn="just"/>
            <a:endParaRPr lang="en-US" sz="2800" b="1" dirty="0" smtClean="0">
              <a:solidFill>
                <a:srgbClr val="FF0000"/>
              </a:solidFill>
            </a:endParaRPr>
          </a:p>
          <a:p>
            <a:pPr algn="just"/>
            <a:r>
              <a:rPr lang="en-US" sz="2800" b="1" dirty="0" smtClean="0">
                <a:solidFill>
                  <a:srgbClr val="00B050"/>
                </a:solidFill>
              </a:rPr>
              <a:t>DRR activities</a:t>
            </a:r>
            <a:endParaRPr lang="en-US" sz="2800" b="1" dirty="0">
              <a:solidFill>
                <a:srgbClr val="00B050"/>
              </a:solidFill>
            </a:endParaRPr>
          </a:p>
          <a:p>
            <a:pPr marL="457200" lvl="1" indent="-4572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Trained </a:t>
            </a:r>
            <a:r>
              <a:rPr lang="en-US" sz="24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17 (5) woreda staff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on EW data collection</a:t>
            </a:r>
          </a:p>
          <a:p>
            <a:pPr marL="457200" lvl="1" indent="-4572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Trained 55 (18f) DRR committee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on information exchange &amp; timely response</a:t>
            </a:r>
          </a:p>
          <a:p>
            <a:pPr marL="457200" lvl="1" indent="-45720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Picture 8" descr="C:\Users\Misgina Deress\Desktop\Exit form\20220806_05464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63" y="4004894"/>
            <a:ext cx="4756284" cy="285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1.png"/>
          <p:cNvPicPr/>
          <p:nvPr/>
        </p:nvPicPr>
        <p:blipFill>
          <a:blip r:embed="rId3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13" name="image2.png"/>
          <p:cNvPicPr/>
          <p:nvPr/>
        </p:nvPicPr>
        <p:blipFill>
          <a:blip r:embed="rId5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  <p:pic>
        <p:nvPicPr>
          <p:cNvPr id="14" name="Picture 13" descr="C:\Users\Misgina Deress\Desktop\Exit form\20220603_052835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63" y="1481399"/>
            <a:ext cx="4704905" cy="2523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4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92727"/>
            <a:ext cx="12192000" cy="866250"/>
          </a:xfrm>
        </p:spPr>
        <p:txBody>
          <a:bodyPr/>
          <a:lstStyle/>
          <a:p>
            <a:r>
              <a:rPr lang="en-US" sz="3600" b="1" dirty="0" smtClean="0"/>
              <a:t>Contents</a:t>
            </a:r>
            <a:endParaRPr lang="en-US" sz="3600" b="1" dirty="0"/>
          </a:p>
        </p:txBody>
      </p:sp>
      <p:sp>
        <p:nvSpPr>
          <p:cNvPr id="6" name="Google Shape;129;gf4be4b7b70_0_21"/>
          <p:cNvSpPr txBox="1"/>
          <p:nvPr/>
        </p:nvSpPr>
        <p:spPr>
          <a:xfrm>
            <a:off x="149086" y="1540504"/>
            <a:ext cx="12042914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 lang="en-US" sz="2800" b="1" dirty="0" smtClean="0">
              <a:solidFill>
                <a:srgbClr val="92D050"/>
              </a:solidFill>
              <a:latin typeface="Century Gothic"/>
              <a:ea typeface="Century Gothic"/>
              <a:cs typeface="Century Gothic"/>
            </a:endParaRPr>
          </a:p>
          <a:p>
            <a:pPr marL="1028700" lvl="3" indent="-5715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Project Profile </a:t>
            </a:r>
          </a:p>
          <a:p>
            <a:pPr marL="1028700" lvl="3" indent="-5715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Major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Project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activities accomplished</a:t>
            </a:r>
          </a:p>
          <a:p>
            <a:pPr marL="1028700" lvl="3" indent="-5715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Budget Utilization</a:t>
            </a:r>
          </a:p>
          <a:p>
            <a:pPr marL="1028700" lvl="3" indent="-5715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Lesson Learned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1028700" lvl="3" indent="-5715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Major Challenges </a:t>
            </a:r>
          </a:p>
          <a:p>
            <a:pPr marL="1028700" lvl="3" indent="-571500" algn="just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Next Plan/Next Priories </a:t>
            </a:r>
            <a: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e Priorities</a:t>
            </a:r>
            <a:endParaRPr lang="en-US" sz="3200" b="1" dirty="0" smtClean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algn="just"/>
            <a:endParaRPr lang="en-US" sz="32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endParaRPr lang="en-US" sz="2800" b="1" dirty="0">
              <a:solidFill>
                <a:srgbClr val="00B0F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5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91083" y="6225308"/>
            <a:ext cx="2436360" cy="688109"/>
          </a:xfrm>
          <a:prstGeom prst="rect">
            <a:avLst/>
          </a:prstGeom>
          <a:ln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6206834"/>
            <a:ext cx="2521527" cy="544947"/>
          </a:xfrm>
          <a:prstGeom prst="rect">
            <a:avLst/>
          </a:prstGeom>
        </p:spPr>
      </p:pic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448800" y="6206834"/>
            <a:ext cx="2743200" cy="68811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3531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2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Budget Utilization</a:t>
            </a:r>
            <a:endParaRPr lang="en-US" sz="3200" b="1" dirty="0">
              <a:solidFill>
                <a:srgbClr val="FF000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630019"/>
            <a:ext cx="12056164" cy="141577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0000"/>
              </a:solidFill>
              <a:latin typeface="Gill Sa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66"/>
              </a:solidFill>
            </a:endParaRPr>
          </a:p>
          <a:p>
            <a:pPr algn="just"/>
            <a:endParaRPr lang="en-US" sz="1800" dirty="0" smtClean="0"/>
          </a:p>
        </p:txBody>
      </p:sp>
      <p:pic>
        <p:nvPicPr>
          <p:cNvPr id="7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10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91429"/>
              </p:ext>
            </p:extLst>
          </p:nvPr>
        </p:nvGraphicFramePr>
        <p:xfrm>
          <a:off x="757382" y="1884218"/>
          <a:ext cx="8599054" cy="1947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8654">
                  <a:extLst>
                    <a:ext uri="{9D8B030D-6E8A-4147-A177-3AD203B41FA5}">
                      <a16:colId xmlns:a16="http://schemas.microsoft.com/office/drawing/2014/main" val="4162661572"/>
                    </a:ext>
                  </a:extLst>
                </a:gridCol>
                <a:gridCol w="1875206">
                  <a:extLst>
                    <a:ext uri="{9D8B030D-6E8A-4147-A177-3AD203B41FA5}">
                      <a16:colId xmlns:a16="http://schemas.microsoft.com/office/drawing/2014/main" val="3803808494"/>
                    </a:ext>
                  </a:extLst>
                </a:gridCol>
                <a:gridCol w="1616476">
                  <a:extLst>
                    <a:ext uri="{9D8B030D-6E8A-4147-A177-3AD203B41FA5}">
                      <a16:colId xmlns:a16="http://schemas.microsoft.com/office/drawing/2014/main" val="2744010937"/>
                    </a:ext>
                  </a:extLst>
                </a:gridCol>
                <a:gridCol w="1616476">
                  <a:extLst>
                    <a:ext uri="{9D8B030D-6E8A-4147-A177-3AD203B41FA5}">
                      <a16:colId xmlns:a16="http://schemas.microsoft.com/office/drawing/2014/main" val="1128032230"/>
                    </a:ext>
                  </a:extLst>
                </a:gridCol>
                <a:gridCol w="1902242">
                  <a:extLst>
                    <a:ext uri="{9D8B030D-6E8A-4147-A177-3AD203B41FA5}">
                      <a16:colId xmlns:a16="http://schemas.microsoft.com/office/drawing/2014/main" val="56907581"/>
                    </a:ext>
                  </a:extLst>
                </a:gridCol>
              </a:tblGrid>
              <a:tr h="389582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Woreda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Budget type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Plan ($)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Actual ($)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%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6396"/>
                  </a:ext>
                </a:extLst>
              </a:tr>
              <a:tr h="389582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Ziquala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Regula Budget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smtClean="0">
                          <a:effectLst/>
                        </a:rPr>
                        <a:t>1,102,713.90 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r>
                        <a:rPr lang="en-US" sz="1800" b="1" u="none" strike="noStrike" dirty="0" smtClean="0">
                          <a:effectLst/>
                        </a:rPr>
                        <a:t> 1,161,330.42 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105%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5622954"/>
                  </a:ext>
                </a:extLst>
              </a:tr>
              <a:tr h="389582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PIVOT Budget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 smtClean="0">
                          <a:effectLst/>
                        </a:rPr>
                        <a:t>1,102,713.90 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   </a:t>
                      </a:r>
                      <a:r>
                        <a:rPr lang="en-US" sz="1600" b="1" u="none" strike="noStrike" dirty="0" smtClean="0">
                          <a:effectLst/>
                        </a:rPr>
                        <a:t>1,161,330.42 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105%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32647997"/>
                  </a:ext>
                </a:extLst>
              </a:tr>
              <a:tr h="389582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2,205,427.8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2,322,660.84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49009"/>
                  </a:ext>
                </a:extLst>
              </a:tr>
              <a:tr h="3895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2396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832411"/>
              </p:ext>
            </p:extLst>
          </p:nvPr>
        </p:nvGraphicFramePr>
        <p:xfrm>
          <a:off x="729673" y="4100944"/>
          <a:ext cx="862676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729">
                  <a:extLst>
                    <a:ext uri="{9D8B030D-6E8A-4147-A177-3AD203B41FA5}">
                      <a16:colId xmlns:a16="http://schemas.microsoft.com/office/drawing/2014/main" val="4162661572"/>
                    </a:ext>
                  </a:extLst>
                </a:gridCol>
                <a:gridCol w="1624206">
                  <a:extLst>
                    <a:ext uri="{9D8B030D-6E8A-4147-A177-3AD203B41FA5}">
                      <a16:colId xmlns:a16="http://schemas.microsoft.com/office/drawing/2014/main" val="3803808494"/>
                    </a:ext>
                  </a:extLst>
                </a:gridCol>
                <a:gridCol w="1913520">
                  <a:extLst>
                    <a:ext uri="{9D8B030D-6E8A-4147-A177-3AD203B41FA5}">
                      <a16:colId xmlns:a16="http://schemas.microsoft.com/office/drawing/2014/main" val="2744010937"/>
                    </a:ext>
                  </a:extLst>
                </a:gridCol>
                <a:gridCol w="1773381">
                  <a:extLst>
                    <a:ext uri="{9D8B030D-6E8A-4147-A177-3AD203B41FA5}">
                      <a16:colId xmlns:a16="http://schemas.microsoft.com/office/drawing/2014/main" val="1128032230"/>
                    </a:ext>
                  </a:extLst>
                </a:gridCol>
                <a:gridCol w="1911928">
                  <a:extLst>
                    <a:ext uri="{9D8B030D-6E8A-4147-A177-3AD203B41FA5}">
                      <a16:colId xmlns:a16="http://schemas.microsoft.com/office/drawing/2014/main" val="56907581"/>
                    </a:ext>
                  </a:extLst>
                </a:gridCol>
              </a:tblGrid>
              <a:tr h="33333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Woreda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Budget type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Plan ($)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Actual ($)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%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6396"/>
                  </a:ext>
                </a:extLst>
              </a:tr>
              <a:tr h="33333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Abregele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Regula Budget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 smtClean="0">
                          <a:effectLst/>
                        </a:rPr>
                        <a:t>1,136,058.72 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 </a:t>
                      </a:r>
                      <a:r>
                        <a:rPr lang="en-US" sz="1800" b="1" u="none" strike="noStrike" dirty="0" smtClean="0">
                          <a:effectLst/>
                        </a:rPr>
                        <a:t>740,721.48 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65%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5622954"/>
                  </a:ext>
                </a:extLst>
              </a:tr>
              <a:tr h="333333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PIVOT Budget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 smtClean="0">
                          <a:effectLst/>
                        </a:rPr>
                        <a:t>462,305.96 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  </a:t>
                      </a:r>
                      <a:r>
                        <a:rPr lang="en-US" sz="1800" b="1" u="none" strike="noStrike" dirty="0" smtClean="0">
                          <a:effectLst/>
                        </a:rPr>
                        <a:t>113,381.26 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25%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32647997"/>
                  </a:ext>
                </a:extLst>
              </a:tr>
              <a:tr h="333333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1,598,364.68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854,102.74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49009"/>
                  </a:ext>
                </a:extLst>
              </a:tr>
              <a:tr h="3333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23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16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Lesson Learned</a:t>
            </a:r>
            <a:r>
              <a:rPr lang="en-US" sz="3600" b="1" dirty="0" smtClean="0">
                <a:latin typeface="Algerian" pitchFamily="82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630019"/>
            <a:ext cx="12056164" cy="141577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0000"/>
              </a:solidFill>
              <a:latin typeface="Gill Sa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66"/>
              </a:solidFill>
            </a:endParaRPr>
          </a:p>
          <a:p>
            <a:pPr algn="just"/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38547" y="1838034"/>
            <a:ext cx="117571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indent="-457200" algn="just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Active participation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of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Gov’t &amp; partners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in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project:- ensure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the project to be sustainable, create sense of ownership etc… </a:t>
            </a:r>
          </a:p>
          <a:p>
            <a:pPr lvl="2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Making strong follow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up and Monitoring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on each activities, it enables to implement quality works.  </a:t>
            </a:r>
          </a:p>
          <a:p>
            <a:pPr lvl="2" indent="-457200" algn="just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Integrating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g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ender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in project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activities has increased women engagement in project intervention </a:t>
            </a:r>
          </a:p>
          <a:p>
            <a:pPr lvl="2" indent="-457200" algn="just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Conducting  regular review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meetings minimizes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the gap and challenges, 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tendency to use the program budget for other unallowable interventions</a:t>
            </a:r>
          </a:p>
          <a:p>
            <a:pPr lvl="2" indent="-4572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Providing ownership and user rights to user groups helps to sustainably protect and managed natural resources </a:t>
            </a:r>
          </a:p>
        </p:txBody>
      </p:sp>
      <p:pic>
        <p:nvPicPr>
          <p:cNvPr id="7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10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2683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Major Challenges</a:t>
            </a:r>
            <a:endParaRPr lang="en-US" sz="36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630019"/>
            <a:ext cx="12056164" cy="658641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2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The security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challenges in the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Project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area </a:t>
            </a:r>
          </a:p>
          <a:p>
            <a:pPr lvl="2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Warehouse damage and FH Office and Base-camp looted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lvl="2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High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and continues influx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of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IDPs</a:t>
            </a:r>
          </a:p>
          <a:p>
            <a:pPr lvl="2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Bank cash limit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lvl="2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Significant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and steady increase of market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prices and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l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imited supplier in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Seqota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.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lvl="2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Low community participation especially in construction activities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.</a:t>
            </a:r>
          </a:p>
          <a:p>
            <a:pPr lvl="2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Commodity Transport, high returnee and mass delegation</a:t>
            </a:r>
          </a:p>
          <a:p>
            <a:pPr lvl="2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Shortage of Fuel</a:t>
            </a:r>
          </a:p>
          <a:p>
            <a:pPr lvl="2" indent="-457200" algn="just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lvl="2" indent="-45720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0000"/>
              </a:solidFill>
              <a:latin typeface="Gill Sa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66"/>
              </a:solidFill>
            </a:endParaRPr>
          </a:p>
          <a:p>
            <a:pPr algn="just"/>
            <a:endParaRPr lang="en-US" sz="1800" dirty="0" smtClean="0"/>
          </a:p>
        </p:txBody>
      </p:sp>
      <p:pic>
        <p:nvPicPr>
          <p:cNvPr id="6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998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Next Plan/Next Priorities</a:t>
            </a:r>
            <a:endParaRPr lang="en-US" sz="36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630019"/>
            <a:ext cx="12056164" cy="480131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ill Sans" panose="020B0604020202020204" charset="0"/>
              </a:rPr>
              <a:t>Hand over the project construction and materials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ill Sans" panose="020B0604020202020204" charset="0"/>
              </a:rPr>
              <a:t>Deploy staff to program area.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ill Sans" panose="020B0604020202020204" charset="0"/>
              </a:rPr>
              <a:t>Conduct Familiarization of FY 22/23 plan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ill Sans" panose="020B0604020202020204" charset="0"/>
              </a:rPr>
              <a:t>Target beneficiaries and site selection 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ill Sans" panose="020B0604020202020204" charset="0"/>
              </a:rPr>
              <a:t>Project activities implementation as per the plan: </a:t>
            </a:r>
            <a:r>
              <a:rPr lang="en-US" sz="3200" dirty="0" smtClean="0">
                <a:solidFill>
                  <a:srgbClr val="FF0000"/>
                </a:solidFill>
                <a:latin typeface="Gill Sans" panose="020B0604020202020204" charset="0"/>
              </a:rPr>
              <a:t>Regular PReSERVE and PIVOT plan.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ill Sans" panose="020B0604020202020204" charset="0"/>
              </a:rPr>
              <a:t> Conduct regular review meetings, &amp; joint monitoring with Stakeholder.</a:t>
            </a:r>
            <a:endParaRPr lang="en-US" sz="3200" dirty="0">
              <a:latin typeface="Gill Sans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66"/>
              </a:solidFill>
            </a:endParaRPr>
          </a:p>
          <a:p>
            <a:pPr algn="just"/>
            <a:endParaRPr lang="en-US" sz="1800" dirty="0" smtClean="0"/>
          </a:p>
        </p:txBody>
      </p:sp>
      <p:pic>
        <p:nvPicPr>
          <p:cNvPr id="6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5256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endParaRPr lang="en-US" sz="36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7918" y="1643183"/>
            <a:ext cx="12056164" cy="147732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2" algn="ctr">
              <a:buClr>
                <a:srgbClr val="000000"/>
              </a:buClr>
              <a:buSzPts val="1400"/>
            </a:pPr>
            <a:r>
              <a:rPr lang="en-US" sz="3600" b="1" dirty="0" smtClean="0">
                <a:latin typeface="Century Gothic"/>
                <a:ea typeface="Century Gothic"/>
                <a:cs typeface="Century Gothic"/>
                <a:sym typeface="Arial"/>
              </a:rPr>
              <a:t>"</a:t>
            </a:r>
            <a:r>
              <a:rPr lang="en-US" sz="3600" b="1" dirty="0" smtClean="0">
                <a:latin typeface="Century Gothic"/>
                <a:ea typeface="Century Gothic"/>
                <a:cs typeface="Century Gothic"/>
                <a:sym typeface="Algerian"/>
              </a:rPr>
              <a:t>Let </a:t>
            </a:r>
            <a:r>
              <a:rPr lang="en-US" sz="3600" b="1" dirty="0">
                <a:latin typeface="Century Gothic"/>
                <a:ea typeface="Century Gothic"/>
                <a:cs typeface="Century Gothic"/>
                <a:sym typeface="Algerian"/>
              </a:rPr>
              <a:t>Us End Poverty Together</a:t>
            </a:r>
            <a:r>
              <a:rPr lang="en-US" sz="3600" b="1" dirty="0">
                <a:latin typeface="Century Gothic"/>
                <a:ea typeface="Century Gothic"/>
                <a:cs typeface="Century Gothic"/>
                <a:sym typeface="Arial"/>
              </a:rPr>
              <a:t>"</a:t>
            </a:r>
            <a:br>
              <a:rPr lang="en-US" sz="3600" b="1" dirty="0">
                <a:latin typeface="Century Gothic"/>
                <a:ea typeface="Century Gothic"/>
                <a:cs typeface="Century Gothic"/>
                <a:sym typeface="Arial"/>
              </a:rPr>
            </a:br>
            <a:endParaRPr lang="en-US" sz="3600" b="1" dirty="0">
              <a:latin typeface="Century Gothic"/>
              <a:ea typeface="Century Gothic"/>
              <a:cs typeface="Century Gothic"/>
              <a:sym typeface="Arial"/>
            </a:endParaRPr>
          </a:p>
          <a:p>
            <a:pPr algn="just"/>
            <a:endParaRPr lang="en-US" sz="1800" dirty="0" smtClean="0"/>
          </a:p>
        </p:txBody>
      </p:sp>
      <p:pic>
        <p:nvPicPr>
          <p:cNvPr id="6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1" y="-44213"/>
            <a:ext cx="2436360" cy="598395"/>
          </a:xfrm>
          <a:prstGeom prst="rect">
            <a:avLst/>
          </a:prstGeom>
          <a:ln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44" y="9235"/>
            <a:ext cx="2521527" cy="544947"/>
          </a:xfrm>
          <a:prstGeom prst="rect">
            <a:avLst/>
          </a:prstGeom>
        </p:spPr>
      </p:pic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513454" y="-44213"/>
            <a:ext cx="2678545" cy="598395"/>
          </a:xfrm>
          <a:prstGeom prst="rect">
            <a:avLst/>
          </a:prstGeom>
          <a:ln/>
        </p:spPr>
      </p:pic>
      <p:pic>
        <p:nvPicPr>
          <p:cNvPr id="9" name="Google Shape;616;p56" descr="http://nigerianpilot.com/wp-content/uploads/2017/05/SOCIO-ECONOMIC-DEVELOPMENT-696x459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2891" y="2232035"/>
            <a:ext cx="5943600" cy="39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 rot="10800000" flipV="1">
            <a:off x="5061527" y="6201279"/>
            <a:ext cx="4156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chemeClr val="dk1"/>
                </a:solidFill>
                <a:latin typeface="Algerian" panose="04020705040A02060702" pitchFamily="82" charset="0"/>
                <a:ea typeface="Calibri"/>
                <a:cs typeface="Calibri"/>
                <a:sym typeface="Calibri"/>
              </a:rPr>
              <a:t>GOD Bless FHE/I!</a:t>
            </a:r>
          </a:p>
        </p:txBody>
      </p:sp>
    </p:spTree>
    <p:extLst>
      <p:ext uri="{BB962C8B-B14F-4D97-AF65-F5344CB8AC3E}">
        <p14:creationId xmlns:p14="http://schemas.microsoft.com/office/powerpoint/2010/main" val="155985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391" y="485047"/>
            <a:ext cx="11231299" cy="1073930"/>
          </a:xfrm>
        </p:spPr>
        <p:txBody>
          <a:bodyPr/>
          <a:lstStyle/>
          <a:p>
            <a:r>
              <a:rPr lang="en-US" sz="4000" b="1" dirty="0"/>
              <a:t>Project Profile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" y="1679713"/>
            <a:ext cx="12192000" cy="5833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Gill Sans"/>
              </a:rPr>
              <a:t>Project name</a:t>
            </a:r>
            <a:r>
              <a:rPr lang="en-US" sz="28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Gill Sans"/>
              </a:rPr>
              <a:t>: </a:t>
            </a:r>
            <a:r>
              <a:rPr lang="en-US" sz="28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</a:rPr>
              <a:t>Poverty reduced sustainably in an environment of resilient and vibrant economy (PReSERVE) </a:t>
            </a:r>
            <a:r>
              <a:rPr lang="en-US" sz="2800" b="1" dirty="0" smtClean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Gill Sans"/>
              </a:rPr>
              <a:t>Project-</a:t>
            </a: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Gill Sans"/>
              </a:rPr>
              <a:t>Support PSNP V</a:t>
            </a:r>
            <a:endParaRPr lang="en-US" sz="2800" b="1" dirty="0">
              <a:solidFill>
                <a:srgbClr val="FF0000"/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Gill Sans"/>
              </a:rPr>
              <a:t>Project Period</a:t>
            </a:r>
            <a:r>
              <a:rPr lang="en-US" sz="2800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Gill Sans"/>
              </a:rPr>
              <a:t>: </a:t>
            </a:r>
            <a:r>
              <a:rPr lang="en-US" sz="28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</a:rPr>
              <a:t>A five-year project: </a:t>
            </a:r>
            <a:r>
              <a:rPr lang="en-US" sz="28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Gill Sans"/>
              </a:rPr>
              <a:t>Oct 1st, 2022 – Sep,30th, 2026</a:t>
            </a:r>
            <a:endParaRPr lang="en-US" sz="2800" b="1" dirty="0">
              <a:solidFill>
                <a:srgbClr val="0070C0"/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Gill Sans"/>
              </a:rPr>
              <a:t>Goal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: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</a:rPr>
              <a:t>is improving Food Security  of vulnerable HHs in targeted PSNP communities and contributing to a sustained reduction in rural  </a:t>
            </a:r>
            <a:r>
              <a:rPr lang="en-US" sz="2800" b="1" dirty="0" smtClean="0">
                <a:solidFill>
                  <a:srgbClr val="7030A0"/>
                </a:solidFill>
                <a:latin typeface="Century Gothic"/>
                <a:ea typeface="Century Gothic"/>
                <a:cs typeface="Century Gothic"/>
              </a:rPr>
              <a:t>poverty</a:t>
            </a:r>
            <a:r>
              <a:rPr lang="en-US" sz="2800" b="1" dirty="0">
                <a:solidFill>
                  <a:srgbClr val="7030A0"/>
                </a:solidFill>
                <a:latin typeface="Century Gothic"/>
                <a:ea typeface="Century Gothic"/>
                <a:cs typeface="Century Gothic"/>
              </a:rPr>
              <a:t>.</a:t>
            </a: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RFSA/PReSERVE Project implemented in </a:t>
            </a: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11 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Woredas of Amhara Region. Wag Himra Zone (Ziquala, Abergele and Sahila</a:t>
            </a: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).</a:t>
            </a:r>
            <a:endParaRPr lang="en-US" sz="2800" b="1" dirty="0">
              <a:solidFill>
                <a:srgbClr val="FF0000"/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It targets to reach 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271,231 </a:t>
            </a: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BNFs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residing in 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179 kebeles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in the 9 target woredas in Amhara Region, Ethiopia. 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Wag=175,707 PSNP+Non-PSNP)</a:t>
            </a: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800" dirty="0" smtClean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11571111" y="6354689"/>
            <a:ext cx="324555" cy="2718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kern="12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kern="12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kern="12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kern="12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kern="12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kern="12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kern="12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kern="12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kern="120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76" y="6437745"/>
            <a:ext cx="2521527" cy="452581"/>
          </a:xfrm>
          <a:prstGeom prst="rect">
            <a:avLst/>
          </a:prstGeom>
        </p:spPr>
      </p:pic>
      <p:pic>
        <p:nvPicPr>
          <p:cNvPr id="7" name="image1.png"/>
          <p:cNvPicPr/>
          <p:nvPr/>
        </p:nvPicPr>
        <p:blipFill>
          <a:blip r:embed="rId3"/>
          <a:srcRect t="232" b="232"/>
          <a:stretch>
            <a:fillRect/>
          </a:stretch>
        </p:blipFill>
        <p:spPr>
          <a:xfrm>
            <a:off x="91083" y="6437745"/>
            <a:ext cx="2436360" cy="475672"/>
          </a:xfrm>
          <a:prstGeom prst="rect">
            <a:avLst/>
          </a:prstGeom>
          <a:ln/>
        </p:spPr>
      </p:pic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448800" y="6354689"/>
            <a:ext cx="2743200" cy="5402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8645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1558977"/>
          </a:xfrm>
        </p:spPr>
        <p:txBody>
          <a:bodyPr/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2800" b="1" dirty="0" smtClean="0"/>
              <a:t>Con'd….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1630018"/>
            <a:ext cx="12191999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FH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is PReSERVE project consortium lead and implementer Partners (</a:t>
            </a:r>
            <a:r>
              <a:rPr lang="en-US" sz="28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</a:rPr>
              <a:t>RTI, IDE, Dimagi, BDU, PADet, ADA and SMTN) </a:t>
            </a: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Major Counterpart Organizations: </a:t>
            </a:r>
            <a:r>
              <a:rPr lang="en-US" sz="28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</a:rPr>
              <a:t>Regional, Zonal and Woreda level gov’t line offices, PSNP </a:t>
            </a:r>
            <a:r>
              <a:rPr lang="en-US" sz="2800" b="1" dirty="0" smtClean="0">
                <a:solidFill>
                  <a:srgbClr val="0070C0"/>
                </a:solidFill>
                <a:latin typeface="Century Gothic"/>
                <a:ea typeface="Century Gothic"/>
                <a:cs typeface="Century Gothic"/>
              </a:rPr>
              <a:t>partners </a:t>
            </a:r>
            <a:r>
              <a:rPr lang="en-US" dirty="0"/>
              <a:t> </a:t>
            </a:r>
            <a:endParaRPr lang="en-US" sz="2800" b="1" dirty="0" smtClean="0">
              <a:solidFill>
                <a:srgbClr val="0070C0"/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Gill Sans"/>
              </a:rPr>
              <a:t>Budget allocated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Gill Sans"/>
              </a:rPr>
              <a:t>=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$ </a:t>
            </a: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15,404,390.05 (AB), $ 14,817,670.93 (ZIQ) =</a:t>
            </a: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omic Sans MS"/>
              </a:rPr>
              <a:t> </a:t>
            </a:r>
            <a:r>
              <a:rPr lang="en-US" sz="2800" b="1" u="sng" dirty="0" smtClean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omic Sans MS"/>
              </a:rPr>
              <a:t>1,57 Billion ETB</a:t>
            </a: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omic Sans MS"/>
              </a:rPr>
              <a:t>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Gill Sans"/>
              </a:rPr>
              <a:t>Targeted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Gill Sans"/>
              </a:rPr>
              <a:t>intervention kebeles: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Gill Sans"/>
              </a:rPr>
              <a:t>32 Kebeles (17 AB &amp; 15 ZIQ)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Gill Sans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PReSERVE is a multi-sectoral activity including: 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Food transfers, Community asset building, Agri &amp; Livelihood, </a:t>
            </a: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VCs 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and market dev’t, Youth &amp; Gender empowerment, WASH, H&amp;N, </a:t>
            </a: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LSCB, DRR 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as key sectors. </a:t>
            </a: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SBC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, SA and Env’t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as main crosscutting themes. </a:t>
            </a: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0070C0"/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5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-84408" y="0"/>
            <a:ext cx="2436360" cy="475672"/>
          </a:xfrm>
          <a:prstGeom prst="rect">
            <a:avLst/>
          </a:prstGeom>
          <a:ln/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927" y="0"/>
            <a:ext cx="2521527" cy="544947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448799" y="-76081"/>
            <a:ext cx="2743200" cy="62102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766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641179"/>
            <a:ext cx="5105400" cy="54944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</a:rPr>
              <a:t>Project Design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752600" y="1600201"/>
            <a:ext cx="8686800" cy="4525963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altLang="en-US" dirty="0" smtClean="0"/>
          </a:p>
          <a:p>
            <a:pPr>
              <a:buFont typeface="Arial" panose="020B0604020202020204" pitchFamily="34" charset="0"/>
              <a:buNone/>
            </a:pPr>
            <a:endParaRPr lang="en-US" alt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9B137B87-B5BD-4575-BD5A-03136DDAFF50}" type="slidenum">
              <a:rPr lang="en-US" altLang="en-US">
                <a:solidFill>
                  <a:srgbClr val="898989"/>
                </a:solidFill>
              </a:rPr>
              <a:pPr/>
              <a:t>5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390992" y="2809876"/>
          <a:ext cx="2209148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4858184" y="2809876"/>
          <a:ext cx="2036802" cy="1322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/>
          <p:cNvGraphicFramePr/>
          <p:nvPr>
            <p:extLst/>
          </p:nvPr>
        </p:nvGraphicFramePr>
        <p:xfrm>
          <a:off x="7305674" y="2798762"/>
          <a:ext cx="2219326" cy="141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07432625"/>
              </p:ext>
            </p:extLst>
          </p:nvPr>
        </p:nvGraphicFramePr>
        <p:xfrm>
          <a:off x="1905000" y="1230279"/>
          <a:ext cx="7924800" cy="132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2" name="Diagram 11"/>
          <p:cNvGraphicFramePr/>
          <p:nvPr>
            <p:extLst/>
          </p:nvPr>
        </p:nvGraphicFramePr>
        <p:xfrm>
          <a:off x="2438400" y="4419600"/>
          <a:ext cx="1981200" cy="457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3" name="Diagram 12"/>
          <p:cNvGraphicFramePr/>
          <p:nvPr>
            <p:extLst/>
          </p:nvPr>
        </p:nvGraphicFramePr>
        <p:xfrm>
          <a:off x="4858184" y="4429125"/>
          <a:ext cx="1967489" cy="44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4" name="Diagram 13"/>
          <p:cNvGraphicFramePr/>
          <p:nvPr>
            <p:extLst/>
          </p:nvPr>
        </p:nvGraphicFramePr>
        <p:xfrm>
          <a:off x="7219950" y="4429125"/>
          <a:ext cx="2228850" cy="407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9238" name="AutoShape 80"/>
          <p:cNvSpPr>
            <a:spLocks noChangeArrowheads="1"/>
          </p:cNvSpPr>
          <p:nvPr/>
        </p:nvSpPr>
        <p:spPr bwMode="auto">
          <a:xfrm>
            <a:off x="2390994" y="5034428"/>
            <a:ext cx="2028607" cy="66312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/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Intermediate Outcomes</a:t>
            </a:r>
          </a:p>
        </p:txBody>
      </p:sp>
      <p:sp>
        <p:nvSpPr>
          <p:cNvPr id="9239" name="AutoShape 79"/>
          <p:cNvSpPr>
            <a:spLocks noChangeArrowheads="1"/>
          </p:cNvSpPr>
          <p:nvPr/>
        </p:nvSpPr>
        <p:spPr bwMode="auto">
          <a:xfrm>
            <a:off x="4686300" y="5067300"/>
            <a:ext cx="2139372" cy="66312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Intermediate Outcomes</a:t>
            </a:r>
            <a:endParaRPr lang="en-US" altLang="en-US" sz="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241" name="AutoShape 77"/>
          <p:cNvSpPr>
            <a:spLocks noChangeArrowheads="1"/>
          </p:cNvSpPr>
          <p:nvPr/>
        </p:nvSpPr>
        <p:spPr bwMode="auto">
          <a:xfrm>
            <a:off x="7134224" y="5067300"/>
            <a:ext cx="2390776" cy="66312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Intermediate Outcomes</a:t>
            </a:r>
            <a:endParaRPr lang="en-US" altLang="en-US" sz="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242" name="AutoShape 76"/>
          <p:cNvSpPr>
            <a:spLocks noChangeArrowheads="1"/>
          </p:cNvSpPr>
          <p:nvPr/>
        </p:nvSpPr>
        <p:spPr bwMode="auto">
          <a:xfrm>
            <a:off x="3305175" y="4910139"/>
            <a:ext cx="247650" cy="161925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3" name="AutoShape 75"/>
          <p:cNvSpPr>
            <a:spLocks noChangeArrowheads="1"/>
          </p:cNvSpPr>
          <p:nvPr/>
        </p:nvSpPr>
        <p:spPr bwMode="auto">
          <a:xfrm>
            <a:off x="5624512" y="4882697"/>
            <a:ext cx="247650" cy="161925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5" name="AutoShape 73"/>
          <p:cNvSpPr>
            <a:spLocks noChangeArrowheads="1"/>
          </p:cNvSpPr>
          <p:nvPr/>
        </p:nvSpPr>
        <p:spPr bwMode="auto">
          <a:xfrm>
            <a:off x="8278236" y="4865500"/>
            <a:ext cx="246929" cy="205264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54" name="Rectangle 90"/>
          <p:cNvSpPr>
            <a:spLocks noChangeArrowheads="1"/>
          </p:cNvSpPr>
          <p:nvPr/>
        </p:nvSpPr>
        <p:spPr bwMode="auto">
          <a:xfrm>
            <a:off x="2971801" y="1417737"/>
            <a:ext cx="1847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55" name="Rectangle 104"/>
          <p:cNvSpPr>
            <a:spLocks noChangeArrowheads="1"/>
          </p:cNvSpPr>
          <p:nvPr/>
        </p:nvSpPr>
        <p:spPr bwMode="auto">
          <a:xfrm>
            <a:off x="1524000" y="190466"/>
            <a:ext cx="372089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tabLst>
                <a:tab pos="3400425" algn="l"/>
              </a:tabLs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tabLst>
                <a:tab pos="3400425" algn="l"/>
              </a:tabLs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tabLst>
                <a:tab pos="3400425" algn="l"/>
              </a:tabLs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tabLst>
                <a:tab pos="3400425" algn="l"/>
              </a:tabLs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tabLst>
                <a:tab pos="3400425" algn="l"/>
              </a:tabLs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00425" algn="l"/>
              </a:tabLs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00425" algn="l"/>
              </a:tabLs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00425" algn="l"/>
              </a:tabLs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00425" algn="l"/>
              </a:tabLs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56" name="TextBox 73"/>
          <p:cNvSpPr txBox="1">
            <a:spLocks noChangeArrowheads="1"/>
          </p:cNvSpPr>
          <p:nvPr/>
        </p:nvSpPr>
        <p:spPr bwMode="auto">
          <a:xfrm>
            <a:off x="1600200" y="5181045"/>
            <a:ext cx="685800" cy="307777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dirty="0"/>
              <a:t>#17</a:t>
            </a:r>
          </a:p>
        </p:txBody>
      </p:sp>
      <p:sp>
        <p:nvSpPr>
          <p:cNvPr id="9257" name="TextBox 74"/>
          <p:cNvSpPr txBox="1">
            <a:spLocks noChangeArrowheads="1"/>
          </p:cNvSpPr>
          <p:nvPr/>
        </p:nvSpPr>
        <p:spPr bwMode="auto">
          <a:xfrm>
            <a:off x="1600200" y="4495801"/>
            <a:ext cx="714376" cy="307777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dirty="0"/>
              <a:t>#10</a:t>
            </a:r>
          </a:p>
        </p:txBody>
      </p:sp>
      <p:sp>
        <p:nvSpPr>
          <p:cNvPr id="9258" name="TextBox 75"/>
          <p:cNvSpPr txBox="1">
            <a:spLocks noChangeArrowheads="1"/>
          </p:cNvSpPr>
          <p:nvPr/>
        </p:nvSpPr>
        <p:spPr bwMode="auto">
          <a:xfrm>
            <a:off x="1600200" y="3352801"/>
            <a:ext cx="609600" cy="307777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dirty="0"/>
              <a:t>#3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514600" y="5791200"/>
            <a:ext cx="69342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&gt;280 Planned Activities for each FY  - Under  </a:t>
            </a:r>
            <a:r>
              <a:rPr lang="en-US" b="1" dirty="0">
                <a:solidFill>
                  <a:schemeClr val="bg1"/>
                </a:solidFill>
              </a:rPr>
              <a:t>8 Components</a:t>
            </a:r>
          </a:p>
        </p:txBody>
      </p:sp>
      <p:sp>
        <p:nvSpPr>
          <p:cNvPr id="9260" name="TextBox 35"/>
          <p:cNvSpPr txBox="1">
            <a:spLocks noChangeArrowheads="1"/>
          </p:cNvSpPr>
          <p:nvPr/>
        </p:nvSpPr>
        <p:spPr bwMode="auto">
          <a:xfrm>
            <a:off x="1600200" y="5791200"/>
            <a:ext cx="685800" cy="338554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600" dirty="0"/>
              <a:t>&gt;#280</a:t>
            </a:r>
          </a:p>
        </p:txBody>
      </p:sp>
      <p:pic>
        <p:nvPicPr>
          <p:cNvPr id="37" name="Picture 11" descr="usaidhorizontalsmall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3580"/>
            <a:ext cx="1981200" cy="567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253" y="-137921"/>
            <a:ext cx="2362200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7" name="AutoShape 67"/>
          <p:cNvCxnSpPr>
            <a:cxnSpLocks noChangeShapeType="1"/>
          </p:cNvCxnSpPr>
          <p:nvPr/>
        </p:nvCxnSpPr>
        <p:spPr bwMode="auto">
          <a:xfrm flipV="1">
            <a:off x="5943600" y="1162051"/>
            <a:ext cx="0" cy="180974"/>
          </a:xfrm>
          <a:prstGeom prst="straightConnector1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/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55" y="38270"/>
            <a:ext cx="2133600" cy="533229"/>
          </a:xfrm>
          <a:prstGeom prst="rect">
            <a:avLst/>
          </a:prstGeom>
        </p:spPr>
      </p:pic>
      <p:sp>
        <p:nvSpPr>
          <p:cNvPr id="43" name="AutoShape 76"/>
          <p:cNvSpPr>
            <a:spLocks noChangeArrowheads="1"/>
          </p:cNvSpPr>
          <p:nvPr/>
        </p:nvSpPr>
        <p:spPr bwMode="auto">
          <a:xfrm>
            <a:off x="3355256" y="2558331"/>
            <a:ext cx="266916" cy="232493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AutoShape 76"/>
          <p:cNvSpPr>
            <a:spLocks noChangeArrowheads="1"/>
          </p:cNvSpPr>
          <p:nvPr/>
        </p:nvSpPr>
        <p:spPr bwMode="auto">
          <a:xfrm>
            <a:off x="5779690" y="2537939"/>
            <a:ext cx="268032" cy="271936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AutoShape 76"/>
          <p:cNvSpPr>
            <a:spLocks noChangeArrowheads="1"/>
          </p:cNvSpPr>
          <p:nvPr/>
        </p:nvSpPr>
        <p:spPr bwMode="auto">
          <a:xfrm>
            <a:off x="8342568" y="2561193"/>
            <a:ext cx="268032" cy="271936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" name="AutoShape 76"/>
          <p:cNvSpPr>
            <a:spLocks noChangeArrowheads="1"/>
          </p:cNvSpPr>
          <p:nvPr/>
        </p:nvSpPr>
        <p:spPr bwMode="auto">
          <a:xfrm>
            <a:off x="5684876" y="4131892"/>
            <a:ext cx="228831" cy="287707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" name="AutoShape 76"/>
          <p:cNvSpPr>
            <a:spLocks noChangeArrowheads="1"/>
          </p:cNvSpPr>
          <p:nvPr/>
        </p:nvSpPr>
        <p:spPr bwMode="auto">
          <a:xfrm>
            <a:off x="8356424" y="4164043"/>
            <a:ext cx="254177" cy="248939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AutoShape 76"/>
          <p:cNvSpPr>
            <a:spLocks noChangeArrowheads="1"/>
          </p:cNvSpPr>
          <p:nvPr/>
        </p:nvSpPr>
        <p:spPr bwMode="auto">
          <a:xfrm>
            <a:off x="3343913" y="4154684"/>
            <a:ext cx="228831" cy="287707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713626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Major </a:t>
            </a:r>
            <a:r>
              <a:rPr lang="en-US" sz="32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Project </a:t>
            </a:r>
            <a:r>
              <a:rPr lang="en-US" sz="32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Activities Accomplished </a:t>
            </a:r>
            <a:endParaRPr lang="en-US" sz="32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630018"/>
            <a:ext cx="7378713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Food Transfers </a:t>
            </a:r>
            <a:r>
              <a:rPr lang="en-US" sz="2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(80% the Resources)</a:t>
            </a:r>
          </a:p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FH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is 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provided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food transfers to the PSNP clients for 9 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month </a:t>
            </a:r>
            <a:r>
              <a:rPr lang="en-US" sz="22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(Provide additional rounds of food transfers to the PW-PSNP clients for 3 </a:t>
            </a:r>
            <a:r>
              <a:rPr lang="en-US" sz="22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month</a:t>
            </a:r>
            <a:r>
              <a:rPr lang="en-US" sz="22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),</a:t>
            </a:r>
            <a:r>
              <a:rPr lang="en-US" sz="2200" b="1" dirty="0" smtClean="0">
                <a:solidFill>
                  <a:srgbClr val="00B0F0"/>
                </a:solidFill>
                <a:latin typeface="Century Gothic"/>
                <a:ea typeface="Century Gothic"/>
                <a:cs typeface="Century Gothic"/>
              </a:rPr>
              <a:t> </a:t>
            </a: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200" b="1" dirty="0" smtClean="0">
                <a:solidFill>
                  <a:srgbClr val="00B0F0"/>
                </a:solidFill>
                <a:latin typeface="Century Gothic"/>
                <a:ea typeface="Century Gothic"/>
                <a:cs typeface="Century Gothic"/>
              </a:rPr>
              <a:t> 45,187 PDS/PW clients in (AB &amp; ZIQ) </a:t>
            </a:r>
            <a:endParaRPr lang="en-US" sz="2200" b="1" dirty="0">
              <a:solidFill>
                <a:srgbClr val="00B0F0"/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 total of </a:t>
            </a:r>
            <a:r>
              <a:rPr lang="en-US" sz="22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4,353.98 MT 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distributed for targeted PDS/PW HHs. </a:t>
            </a: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FH also  continue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to ensure the integration of the JEOP and the PReSERVE/RFSA resources to address the needs of all conflict-affected communities. </a:t>
            </a:r>
            <a:r>
              <a:rPr lang="en-US" sz="22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the </a:t>
            </a:r>
            <a:r>
              <a:rPr lang="en-US" sz="22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JEOP round </a:t>
            </a:r>
            <a:r>
              <a:rPr lang="en-US" sz="22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5 </a:t>
            </a:r>
            <a:r>
              <a:rPr lang="en-US" sz="22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support =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99,845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 People</a:t>
            </a:r>
            <a:endParaRPr lang="en-US" sz="2200" b="1" dirty="0">
              <a:solidFill>
                <a:srgbClr val="FF000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1.png"/>
          <p:cNvPicPr/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91083" y="6299199"/>
            <a:ext cx="2436360" cy="614217"/>
          </a:xfrm>
          <a:prstGeom prst="rect">
            <a:avLst/>
          </a:prstGeom>
          <a:ln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54" y="6349998"/>
            <a:ext cx="2521527" cy="544947"/>
          </a:xfrm>
          <a:prstGeom prst="rect">
            <a:avLst/>
          </a:prstGeom>
        </p:spPr>
      </p:pic>
      <p:pic>
        <p:nvPicPr>
          <p:cNvPr id="8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448800" y="6354689"/>
            <a:ext cx="2743200" cy="540256"/>
          </a:xfrm>
          <a:prstGeom prst="rect">
            <a:avLst/>
          </a:prstGeom>
          <a:ln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831" y="0"/>
            <a:ext cx="4675170" cy="2892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831" y="2386832"/>
            <a:ext cx="4675170" cy="2540000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EAA37DCC-8E47-451F-AB55-91E452ED6DBA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830" y="4392409"/>
            <a:ext cx="4675169" cy="24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</a:t>
            </a:r>
            <a:endParaRPr lang="en-US" sz="36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9512" y="1630019"/>
            <a:ext cx="67646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Health and </a:t>
            </a:r>
            <a:r>
              <a:rPr lang="en-US" sz="2800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Nutrition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Support </a:t>
            </a:r>
            <a:r>
              <a:rPr lang="en-US" sz="24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to SC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FH was delivered SCs materials 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such as </a:t>
            </a:r>
            <a:r>
              <a:rPr lang="en-US" sz="26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(8 bed</a:t>
            </a:r>
            <a:r>
              <a:rPr lang="en-US" sz="26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, 8</a:t>
            </a:r>
            <a:r>
              <a:rPr lang="en-US" sz="26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0 bed </a:t>
            </a:r>
            <a:r>
              <a:rPr lang="en-US" sz="26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sheet, </a:t>
            </a:r>
            <a:r>
              <a:rPr lang="en-US" sz="26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16 guest chair</a:t>
            </a:r>
            <a:r>
              <a:rPr lang="en-US" sz="26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, </a:t>
            </a:r>
            <a:r>
              <a:rPr lang="en-US" sz="26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56 mattress </a:t>
            </a:r>
            <a:r>
              <a:rPr lang="en-US" sz="26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pillow, </a:t>
            </a:r>
            <a:r>
              <a:rPr lang="en-US" sz="26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8 office table) </a:t>
            </a:r>
            <a:r>
              <a:rPr lang="en-US" sz="2600" b="1" dirty="0" smtClean="0">
                <a:latin typeface="Century Gothic"/>
                <a:ea typeface="Century Gothic"/>
                <a:cs typeface="Century Gothic"/>
              </a:rPr>
              <a:t>for </a:t>
            </a:r>
            <a:r>
              <a:rPr lang="en-US" sz="2600" b="1" dirty="0" smtClean="0">
                <a:solidFill>
                  <a:srgbClr val="7030A0"/>
                </a:solidFill>
                <a:latin typeface="Century Gothic"/>
                <a:ea typeface="Century Gothic"/>
                <a:cs typeface="Century Gothic"/>
              </a:rPr>
              <a:t>8 SCs </a:t>
            </a:r>
            <a:r>
              <a:rPr lang="en-US" sz="26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(4 ZIQ/4 AB)…</a:t>
            </a:r>
            <a:r>
              <a:rPr lang="en-US" sz="2600" b="1" dirty="0" smtClean="0">
                <a:solidFill>
                  <a:srgbClr val="0070C0"/>
                </a:solidFill>
                <a:latin typeface="Century Gothic"/>
                <a:ea typeface="Century Gothic"/>
                <a:cs typeface="Century Gothic"/>
              </a:rPr>
              <a:t>1,248,000 ETB</a:t>
            </a:r>
            <a:endParaRPr lang="en-US" sz="2800" b="1" dirty="0">
              <a:solidFill>
                <a:srgbClr val="0070C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Picture 5" descr="E:\DCIM\100CANON\IMG_356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656" y="1558978"/>
            <a:ext cx="5192384" cy="251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" y="4084759"/>
            <a:ext cx="6764633" cy="2685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2.png"/>
          <p:cNvPicPr/>
          <p:nvPr/>
        </p:nvPicPr>
        <p:blipFill>
          <a:blip r:embed="rId4"/>
          <a:srcRect l="362" r="362"/>
          <a:stretch>
            <a:fillRect/>
          </a:stretch>
        </p:blipFill>
        <p:spPr>
          <a:xfrm>
            <a:off x="9448800" y="-44213"/>
            <a:ext cx="2743200" cy="540256"/>
          </a:xfrm>
          <a:prstGeom prst="rect">
            <a:avLst/>
          </a:prstGeom>
          <a:ln/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18" y="0"/>
            <a:ext cx="2521527" cy="544947"/>
          </a:xfrm>
          <a:prstGeom prst="rect">
            <a:avLst/>
          </a:prstGeom>
        </p:spPr>
      </p:pic>
      <p:pic>
        <p:nvPicPr>
          <p:cNvPr id="11" name="image1.png"/>
          <p:cNvPicPr/>
          <p:nvPr/>
        </p:nvPicPr>
        <p:blipFill>
          <a:blip r:embed="rId6"/>
          <a:srcRect t="232" b="232"/>
          <a:stretch>
            <a:fillRect/>
          </a:stretch>
        </p:blipFill>
        <p:spPr>
          <a:xfrm>
            <a:off x="1" y="-44213"/>
            <a:ext cx="2436360" cy="614217"/>
          </a:xfrm>
          <a:prstGeom prst="rect">
            <a:avLst/>
          </a:prstGeom>
          <a:ln/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656" y="4034118"/>
            <a:ext cx="5268344" cy="27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4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24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Con’d…</a:t>
            </a:r>
            <a:endParaRPr lang="en-US" sz="24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4545" y="1630018"/>
            <a:ext cx="123859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" y="1558976"/>
            <a:ext cx="12112487" cy="471483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Health and </a:t>
            </a:r>
            <a:r>
              <a:rPr lang="en-US" sz="2800" b="1" dirty="0" smtClean="0">
                <a:latin typeface="Century Gothic" panose="020B0502020202020204" pitchFamily="34" charset="0"/>
              </a:rPr>
              <a:t>Nutrition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Training</a:t>
            </a:r>
            <a:endParaRPr lang="en-US" sz="2400" b="1" dirty="0">
              <a:solidFill>
                <a:srgbClr val="FF0000"/>
              </a:solidFill>
              <a:latin typeface="Century Gothic"/>
              <a:ea typeface="Century Gothic"/>
              <a:cs typeface="Century Gothic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ToT  training for </a:t>
            </a:r>
            <a:r>
              <a:rPr lang="en-US" sz="2000" b="1" dirty="0" smtClean="0">
                <a:solidFill>
                  <a:srgbClr val="FF0000"/>
                </a:solidFill>
              </a:rPr>
              <a:t>4 woreda HC &gt;5 focal person </a:t>
            </a:r>
            <a:r>
              <a:rPr lang="en-US" sz="2000" dirty="0" smtClean="0">
                <a:solidFill>
                  <a:srgbClr val="FF0000"/>
                </a:solidFill>
              </a:rPr>
              <a:t>officers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rgbClr val="00B0F0"/>
                </a:solidFill>
              </a:rPr>
              <a:t>on CMAM </a:t>
            </a:r>
            <a:r>
              <a:rPr lang="en-US" sz="2000" dirty="0" smtClean="0"/>
              <a:t>for 7 days at Bahirdar to support Children SAM cases.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b="1" dirty="0" smtClean="0">
                <a:solidFill>
                  <a:srgbClr val="FF0000"/>
                </a:solidFill>
              </a:rPr>
              <a:t>330 (AB:123/ZIQ:207) </a:t>
            </a:r>
            <a:r>
              <a:rPr lang="en-US" sz="2000" dirty="0" smtClean="0"/>
              <a:t>Women Health Development Armies (WHDAs) </a:t>
            </a:r>
            <a:r>
              <a:rPr lang="en-US" sz="2000" b="1" dirty="0" smtClean="0">
                <a:solidFill>
                  <a:srgbClr val="FF0000"/>
                </a:solidFill>
              </a:rPr>
              <a:t>on CMAM </a:t>
            </a:r>
            <a:r>
              <a:rPr lang="en-US" sz="2000" dirty="0" smtClean="0"/>
              <a:t>training for 3 days at Sekota.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ToT training for </a:t>
            </a:r>
            <a:r>
              <a:rPr lang="en-US" sz="2000" b="1" dirty="0" smtClean="0">
                <a:solidFill>
                  <a:srgbClr val="FF0000"/>
                </a:solidFill>
              </a:rPr>
              <a:t>54 HEWs and FH Promoters on </a:t>
            </a:r>
            <a:r>
              <a:rPr lang="en-US" sz="2000" dirty="0" smtClean="0"/>
              <a:t>Mental Health and Psycho Social Support </a:t>
            </a:r>
            <a:r>
              <a:rPr lang="en-US" sz="2000" b="1" dirty="0" smtClean="0">
                <a:solidFill>
                  <a:srgbClr val="FF0000"/>
                </a:solidFill>
              </a:rPr>
              <a:t>[MHPSS]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Conducted training </a:t>
            </a:r>
            <a:r>
              <a:rPr lang="en-US" sz="2000" dirty="0"/>
              <a:t>for </a:t>
            </a:r>
            <a:r>
              <a:rPr lang="en-US" sz="2000" b="1" dirty="0">
                <a:solidFill>
                  <a:srgbClr val="FF0000"/>
                </a:solidFill>
              </a:rPr>
              <a:t>64 Religious and community leaders</a:t>
            </a:r>
            <a:r>
              <a:rPr lang="en-US" sz="2000" b="1" dirty="0"/>
              <a:t> </a:t>
            </a:r>
            <a:r>
              <a:rPr lang="en-US" sz="2000" dirty="0"/>
              <a:t>on Psychological First </a:t>
            </a:r>
            <a:r>
              <a:rPr lang="en-US" sz="2000" dirty="0" smtClean="0"/>
              <a:t>Aid (PFA)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202 </a:t>
            </a:r>
            <a:r>
              <a:rPr lang="en-US" sz="2000" dirty="0">
                <a:solidFill>
                  <a:srgbClr val="FF0000"/>
                </a:solidFill>
              </a:rPr>
              <a:t>g</a:t>
            </a:r>
            <a:r>
              <a:rPr lang="en-US" sz="2000" dirty="0" smtClean="0">
                <a:solidFill>
                  <a:srgbClr val="FF0000"/>
                </a:solidFill>
              </a:rPr>
              <a:t>roup discussions session </a:t>
            </a:r>
            <a:r>
              <a:rPr lang="en-US" sz="2000" dirty="0" smtClean="0"/>
              <a:t>were organized among </a:t>
            </a:r>
            <a:r>
              <a:rPr lang="en-US" sz="2000" b="1" dirty="0" smtClean="0">
                <a:solidFill>
                  <a:srgbClr val="FF0000"/>
                </a:solidFill>
              </a:rPr>
              <a:t>2331 (1880f) </a:t>
            </a:r>
            <a:r>
              <a:rPr lang="en-US" sz="2000" dirty="0" smtClean="0"/>
              <a:t>selected </a:t>
            </a:r>
            <a:r>
              <a:rPr lang="en-US" sz="2000" dirty="0"/>
              <a:t>community </a:t>
            </a:r>
            <a:r>
              <a:rPr lang="en-US" sz="2000" dirty="0" smtClean="0"/>
              <a:t>members on PM+.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algn="just"/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Picture 9" descr="C:\Users\Mulugeta\Desktop\20220728_165908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97" y="4052028"/>
            <a:ext cx="5993109" cy="280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Mulugeta\Desktop\20220826_10391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97" y="1551997"/>
            <a:ext cx="5945204" cy="317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1.png"/>
          <p:cNvPicPr/>
          <p:nvPr/>
        </p:nvPicPr>
        <p:blipFill>
          <a:blip r:embed="rId4"/>
          <a:srcRect t="232" b="232"/>
          <a:stretch>
            <a:fillRect/>
          </a:stretch>
        </p:blipFill>
        <p:spPr>
          <a:xfrm>
            <a:off x="1" y="-44213"/>
            <a:ext cx="2436360" cy="672286"/>
          </a:xfrm>
          <a:prstGeom prst="rect">
            <a:avLst/>
          </a:prstGeom>
          <a:ln/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36" y="19456"/>
            <a:ext cx="2521527" cy="544947"/>
          </a:xfrm>
          <a:prstGeom prst="rect">
            <a:avLst/>
          </a:prstGeom>
        </p:spPr>
      </p:pic>
      <p:pic>
        <p:nvPicPr>
          <p:cNvPr id="14" name="image2.png"/>
          <p:cNvPicPr/>
          <p:nvPr/>
        </p:nvPicPr>
        <p:blipFill>
          <a:blip r:embed="rId6"/>
          <a:srcRect l="362" r="362"/>
          <a:stretch>
            <a:fillRect/>
          </a:stretch>
        </p:blipFill>
        <p:spPr>
          <a:xfrm>
            <a:off x="9513454" y="-44213"/>
            <a:ext cx="2678545" cy="5402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111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85047"/>
            <a:ext cx="12191999" cy="1073930"/>
          </a:xfrm>
        </p:spPr>
        <p:txBody>
          <a:bodyPr/>
          <a:lstStyle/>
          <a:p>
            <a:pPr lvl="2" algn="just"/>
            <a:r>
              <a:rPr lang="en-US" sz="28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/>
            </a:r>
            <a:br>
              <a:rPr lang="en-US" sz="28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2800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Con’d</a:t>
            </a:r>
            <a:endParaRPr lang="en-US" sz="280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30018"/>
            <a:ext cx="12056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SzPts val="28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lvl="4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1630019"/>
            <a:ext cx="12191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WASH:</a:t>
            </a:r>
            <a:r>
              <a:rPr lang="en-US" sz="2800" b="1" dirty="0" smtClean="0">
                <a:solidFill>
                  <a:srgbClr val="0033CC"/>
                </a:solidFill>
              </a:rPr>
              <a:t> Social </a:t>
            </a:r>
            <a:r>
              <a:rPr lang="en-US" sz="2800" b="1" dirty="0">
                <a:solidFill>
                  <a:srgbClr val="0033CC"/>
                </a:solidFill>
              </a:rPr>
              <a:t>Infrastructure</a:t>
            </a:r>
          </a:p>
          <a:p>
            <a:pPr algn="just"/>
            <a:r>
              <a:rPr lang="en-US" sz="2800" b="1" dirty="0">
                <a:solidFill>
                  <a:srgbClr val="FF0000"/>
                </a:solidFill>
              </a:rPr>
              <a:t>Rural piping </a:t>
            </a:r>
            <a:r>
              <a:rPr lang="en-US" sz="2800" b="1" dirty="0" smtClean="0">
                <a:solidFill>
                  <a:srgbClr val="FF0000"/>
                </a:solidFill>
              </a:rPr>
              <a:t>system (RPS) </a:t>
            </a:r>
            <a:r>
              <a:rPr lang="en-US" sz="2800" b="1" dirty="0">
                <a:solidFill>
                  <a:srgbClr val="FF0000"/>
                </a:solidFill>
              </a:rPr>
              <a:t>for human consumption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One (1)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RPS Rehabilitation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constructed in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Addisalem (012) Kebele,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14 (7F) WASH committee was trained and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providing  service for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5,860 (2512 female) </a:t>
            </a:r>
            <a:r>
              <a:rPr lang="en-US" sz="2000" b="1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</a:rPr>
              <a:t>750,000 ETH</a:t>
            </a:r>
          </a:p>
        </p:txBody>
      </p:sp>
      <p:pic>
        <p:nvPicPr>
          <p:cNvPr id="6" name="Picture 5" descr="C:\Users\JEMBRU\Desktop\-5776153245985650733_1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99679"/>
            <a:ext cx="7601527" cy="368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672" y="3199679"/>
            <a:ext cx="4214493" cy="3658320"/>
          </a:xfrm>
          <a:prstGeom prst="rect">
            <a:avLst/>
          </a:prstGeom>
        </p:spPr>
      </p:pic>
      <p:pic>
        <p:nvPicPr>
          <p:cNvPr id="8" name="image1.png"/>
          <p:cNvPicPr/>
          <p:nvPr/>
        </p:nvPicPr>
        <p:blipFill>
          <a:blip r:embed="rId4"/>
          <a:srcRect t="232" b="232"/>
          <a:stretch>
            <a:fillRect/>
          </a:stretch>
        </p:blipFill>
        <p:spPr>
          <a:xfrm>
            <a:off x="1" y="-44213"/>
            <a:ext cx="2436360" cy="672286"/>
          </a:xfrm>
          <a:prstGeom prst="rect">
            <a:avLst/>
          </a:prstGeom>
          <a:ln/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36" y="19456"/>
            <a:ext cx="2521527" cy="544947"/>
          </a:xfrm>
          <a:prstGeom prst="rect">
            <a:avLst/>
          </a:prstGeom>
        </p:spPr>
      </p:pic>
      <p:pic>
        <p:nvPicPr>
          <p:cNvPr id="10" name="image2.png"/>
          <p:cNvPicPr/>
          <p:nvPr/>
        </p:nvPicPr>
        <p:blipFill>
          <a:blip r:embed="rId6"/>
          <a:srcRect l="362" r="362"/>
          <a:stretch>
            <a:fillRect/>
          </a:stretch>
        </p:blipFill>
        <p:spPr>
          <a:xfrm>
            <a:off x="9513454" y="-44213"/>
            <a:ext cx="2678545" cy="5402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6499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26362</TotalTime>
  <Words>1471</Words>
  <Application>Microsoft Office PowerPoint</Application>
  <PresentationFormat>Widescreen</PresentationFormat>
  <Paragraphs>251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Algerian</vt:lpstr>
      <vt:lpstr>Arial</vt:lpstr>
      <vt:lpstr>Arial Narrow</vt:lpstr>
      <vt:lpstr>Calibri</vt:lpstr>
      <vt:lpstr>Calibri Light</vt:lpstr>
      <vt:lpstr>Cambria</vt:lpstr>
      <vt:lpstr>Century Gothic</vt:lpstr>
      <vt:lpstr>Comic Sans MS</vt:lpstr>
      <vt:lpstr>Gill Sans</vt:lpstr>
      <vt:lpstr>Gill Sans MT</vt:lpstr>
      <vt:lpstr>Source Sans Pro Light</vt:lpstr>
      <vt:lpstr>Times New Roman</vt:lpstr>
      <vt:lpstr>Wingdings</vt:lpstr>
      <vt:lpstr>Office Theme</vt:lpstr>
      <vt:lpstr>   FH Ethiopia  RFSA/PReSREVE Project      ZiquaZIZ Project</vt:lpstr>
      <vt:lpstr>Contents</vt:lpstr>
      <vt:lpstr>Project Profile</vt:lpstr>
      <vt:lpstr>  Con'd….</vt:lpstr>
      <vt:lpstr>Project Design</vt:lpstr>
      <vt:lpstr> Major Project Activities Accomplished </vt:lpstr>
      <vt:lpstr> Con’d</vt:lpstr>
      <vt:lpstr> Con’d…</vt:lpstr>
      <vt:lpstr> Con’d</vt:lpstr>
      <vt:lpstr> Con’d….</vt:lpstr>
      <vt:lpstr> Con’d……</vt:lpstr>
      <vt:lpstr> Con’d…..</vt:lpstr>
      <vt:lpstr>   Con’d….</vt:lpstr>
      <vt:lpstr> Con’d…..</vt:lpstr>
      <vt:lpstr> Con’d….</vt:lpstr>
      <vt:lpstr> Con’d</vt:lpstr>
      <vt:lpstr> Con’d…...</vt:lpstr>
      <vt:lpstr> Con’d….</vt:lpstr>
      <vt:lpstr> Con’d….</vt:lpstr>
      <vt:lpstr> Budget Utilization</vt:lpstr>
      <vt:lpstr> Lesson Learned </vt:lpstr>
      <vt:lpstr> Major Challenges</vt:lpstr>
      <vt:lpstr> Next Plan/Next Priorities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 Ethiopia  RFSA/PReSREVE Project      ZiquaZIZ Project</dc:title>
  <dc:creator>Zelalem</dc:creator>
  <cp:lastModifiedBy>Zelalem</cp:lastModifiedBy>
  <cp:revision>70</cp:revision>
  <dcterms:created xsi:type="dcterms:W3CDTF">2022-12-03T12:32:06Z</dcterms:created>
  <dcterms:modified xsi:type="dcterms:W3CDTF">2023-02-16T13:18:55Z</dcterms:modified>
</cp:coreProperties>
</file>